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57" r:id="rId2"/>
    <p:sldId id="269" r:id="rId3"/>
    <p:sldId id="268" r:id="rId4"/>
    <p:sldId id="260" r:id="rId5"/>
    <p:sldId id="259" r:id="rId6"/>
    <p:sldId id="267" r:id="rId7"/>
    <p:sldId id="261" r:id="rId8"/>
    <p:sldId id="256" r:id="rId9"/>
    <p:sldId id="262" r:id="rId10"/>
    <p:sldId id="263" r:id="rId11"/>
    <p:sldId id="264" r:id="rId12"/>
    <p:sldId id="284" r:id="rId13"/>
    <p:sldId id="265" r:id="rId14"/>
    <p:sldId id="270" r:id="rId15"/>
    <p:sldId id="272" r:id="rId16"/>
    <p:sldId id="273" r:id="rId17"/>
    <p:sldId id="274" r:id="rId18"/>
    <p:sldId id="275" r:id="rId19"/>
    <p:sldId id="276" r:id="rId20"/>
    <p:sldId id="277" r:id="rId21"/>
    <p:sldId id="279" r:id="rId22"/>
    <p:sldId id="281" r:id="rId23"/>
    <p:sldId id="278" r:id="rId24"/>
    <p:sldId id="280" r:id="rId25"/>
    <p:sldId id="282" r:id="rId26"/>
    <p:sldId id="28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2" autoAdjust="0"/>
    <p:restoredTop sz="94707" autoAdjust="0"/>
  </p:normalViewPr>
  <p:slideViewPr>
    <p:cSldViewPr snapToGrid="0" snapToObjects="1">
      <p:cViewPr varScale="1">
        <p:scale>
          <a:sx n="70" d="100"/>
          <a:sy n="70" d="100"/>
        </p:scale>
        <p:origin x="-51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2BF3-9409-004B-8990-9CBF0F2F0DCE}" type="datetimeFigureOut">
              <a:rPr lang="en-US" smtClean="0"/>
              <a:pPr/>
              <a:t>10/27/2014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E70240-19D9-8D45-A2A0-C8D235C34D11}" type="slidenum">
              <a:rPr lang="en-US" smtClean="0"/>
              <a:pPr/>
              <a:t>‹#›</a:t>
            </a:fld>
            <a:endParaRPr lang="en-US"/>
          </a:p>
        </p:txBody>
      </p:sp>
    </p:spTree>
    <p:extLst>
      <p:ext uri="{BB962C8B-B14F-4D97-AF65-F5344CB8AC3E}">
        <p14:creationId xmlns:p14="http://schemas.microsoft.com/office/powerpoint/2010/main" val="19484783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18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C7EE90-FC6A-EA42-B3BA-EEB6BCAC20E2}"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EF139FB0-374A-8646-B177-AFC892F79E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EF139FB0-374A-8646-B177-AFC892F79E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F139FB0-374A-8646-B177-AFC892F79EB7}"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EF139FB0-374A-8646-B177-AFC892F79EB7}"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139FB0-374A-8646-B177-AFC892F79E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C751DAF4-DB2F-4E4B-AF99-9FF7E587CAE9}"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EF139FB0-374A-8646-B177-AFC892F79EB7}"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C751DAF4-DB2F-4E4B-AF99-9FF7E587CAE9}" type="datetimeFigureOut">
              <a:rPr lang="en-US" smtClean="0"/>
              <a:pPr/>
              <a:t>10/27/2014</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F139FB0-374A-8646-B177-AFC892F79EB7}"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3.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5.xml"/><Relationship Id="rId7"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32.jpe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notesSlide" Target="../notesSlides/notesSlide6.xml"/><Relationship Id="rId7"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35.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7.xml"/><Relationship Id="rId7"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8.jpe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a:stretch>
            <a:fillRect/>
          </a:stretch>
        </p:blipFill>
        <p:spPr>
          <a:xfrm>
            <a:off x="7240896" y="0"/>
            <a:ext cx="1903104" cy="1524000"/>
          </a:xfrm>
          <a:prstGeom prst="rect">
            <a:avLst/>
          </a:prstGeom>
        </p:spPr>
      </p:pic>
      <p:pic>
        <p:nvPicPr>
          <p:cNvPr id="4" name="Picture 3"/>
          <p:cNvPicPr>
            <a:picLocks noChangeAspect="1"/>
          </p:cNvPicPr>
          <p:nvPr/>
        </p:nvPicPr>
        <p:blipFill>
          <a:blip r:embed="rId5"/>
          <a:stretch>
            <a:fillRect/>
          </a:stretch>
        </p:blipFill>
        <p:spPr>
          <a:xfrm>
            <a:off x="0" y="0"/>
            <a:ext cx="1905000" cy="1333500"/>
          </a:xfrm>
          <a:prstGeom prst="rect">
            <a:avLst/>
          </a:prstGeom>
        </p:spPr>
      </p:pic>
      <p:pic>
        <p:nvPicPr>
          <p:cNvPr id="5" name="Picture 4"/>
          <p:cNvPicPr>
            <a:picLocks noChangeAspect="1"/>
          </p:cNvPicPr>
          <p:nvPr/>
        </p:nvPicPr>
        <p:blipFill>
          <a:blip r:embed="rId6"/>
          <a:stretch>
            <a:fillRect/>
          </a:stretch>
        </p:blipFill>
        <p:spPr>
          <a:xfrm>
            <a:off x="1407325" y="246493"/>
            <a:ext cx="1637830" cy="1277507"/>
          </a:xfrm>
          <a:prstGeom prst="rect">
            <a:avLst/>
          </a:prstGeom>
        </p:spPr>
      </p:pic>
      <p:pic>
        <p:nvPicPr>
          <p:cNvPr id="9" name="Picture 8"/>
          <p:cNvPicPr>
            <a:picLocks noChangeAspect="1"/>
          </p:cNvPicPr>
          <p:nvPr/>
        </p:nvPicPr>
        <p:blipFill>
          <a:blip r:embed="rId7"/>
          <a:stretch>
            <a:fillRect/>
          </a:stretch>
        </p:blipFill>
        <p:spPr>
          <a:xfrm>
            <a:off x="2758392" y="48224"/>
            <a:ext cx="1564366" cy="1654867"/>
          </a:xfrm>
          <a:prstGeom prst="rect">
            <a:avLst/>
          </a:prstGeom>
        </p:spPr>
      </p:pic>
      <p:pic>
        <p:nvPicPr>
          <p:cNvPr id="12" name="Picture 11"/>
          <p:cNvPicPr>
            <a:picLocks noChangeAspect="1"/>
          </p:cNvPicPr>
          <p:nvPr/>
        </p:nvPicPr>
        <p:blipFill>
          <a:blip r:embed="rId8"/>
          <a:stretch>
            <a:fillRect/>
          </a:stretch>
        </p:blipFill>
        <p:spPr>
          <a:xfrm>
            <a:off x="7943994" y="5393392"/>
            <a:ext cx="1200006" cy="1464608"/>
          </a:xfrm>
          <a:prstGeom prst="rect">
            <a:avLst/>
          </a:prstGeom>
        </p:spPr>
      </p:pic>
      <p:pic>
        <p:nvPicPr>
          <p:cNvPr id="8" name="Picture 7"/>
          <p:cNvPicPr>
            <a:picLocks noChangeAspect="1"/>
          </p:cNvPicPr>
          <p:nvPr/>
        </p:nvPicPr>
        <p:blipFill>
          <a:blip r:embed="rId9"/>
          <a:stretch>
            <a:fillRect/>
          </a:stretch>
        </p:blipFill>
        <p:spPr>
          <a:xfrm>
            <a:off x="3917603" y="130866"/>
            <a:ext cx="1289563" cy="1739807"/>
          </a:xfrm>
          <a:prstGeom prst="rect">
            <a:avLst/>
          </a:prstGeom>
        </p:spPr>
      </p:pic>
      <p:pic>
        <p:nvPicPr>
          <p:cNvPr id="16" name="Picture 15"/>
          <p:cNvPicPr>
            <a:picLocks noChangeAspect="1"/>
          </p:cNvPicPr>
          <p:nvPr/>
        </p:nvPicPr>
        <p:blipFill>
          <a:blip r:embed="rId10"/>
          <a:stretch>
            <a:fillRect/>
          </a:stretch>
        </p:blipFill>
        <p:spPr>
          <a:xfrm>
            <a:off x="5801054" y="246493"/>
            <a:ext cx="1789044" cy="1340056"/>
          </a:xfrm>
          <a:prstGeom prst="rect">
            <a:avLst/>
          </a:prstGeom>
        </p:spPr>
      </p:pic>
      <p:pic>
        <p:nvPicPr>
          <p:cNvPr id="18" name="Picture 17"/>
          <p:cNvPicPr>
            <a:picLocks noChangeAspect="1"/>
          </p:cNvPicPr>
          <p:nvPr/>
        </p:nvPicPr>
        <p:blipFill>
          <a:blip r:embed="rId11"/>
          <a:stretch>
            <a:fillRect/>
          </a:stretch>
        </p:blipFill>
        <p:spPr>
          <a:xfrm>
            <a:off x="7590098" y="5703895"/>
            <a:ext cx="707791" cy="1154105"/>
          </a:xfrm>
          <a:prstGeom prst="rect">
            <a:avLst/>
          </a:prstGeom>
        </p:spPr>
      </p:pic>
      <p:pic>
        <p:nvPicPr>
          <p:cNvPr id="13" name="Picture 12"/>
          <p:cNvPicPr>
            <a:picLocks noChangeAspect="1"/>
          </p:cNvPicPr>
          <p:nvPr/>
        </p:nvPicPr>
        <p:blipFill>
          <a:blip r:embed="rId12"/>
          <a:stretch>
            <a:fillRect/>
          </a:stretch>
        </p:blipFill>
        <p:spPr>
          <a:xfrm>
            <a:off x="4898511" y="-25399"/>
            <a:ext cx="999797" cy="1640693"/>
          </a:xfrm>
          <a:prstGeom prst="rect">
            <a:avLst/>
          </a:prstGeom>
        </p:spPr>
      </p:pic>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grpSp>
        <p:nvGrpSpPr>
          <p:cNvPr id="2" name="Group 6"/>
          <p:cNvGrpSpPr/>
          <p:nvPr/>
        </p:nvGrpSpPr>
        <p:grpSpPr>
          <a:xfrm>
            <a:off x="529956" y="2058361"/>
            <a:ext cx="8077200" cy="2903370"/>
            <a:chOff x="685800" y="1905000"/>
            <a:chExt cx="8077200" cy="2903370"/>
          </a:xfrm>
        </p:grpSpPr>
        <p:pic>
          <p:nvPicPr>
            <p:cNvPr id="25" name="Picture 24" descr="ON_Clear complete copy.png"/>
            <p:cNvPicPr>
              <a:picLocks noChangeAspect="1"/>
            </p:cNvPicPr>
            <p:nvPr/>
          </p:nvPicPr>
          <p:blipFill>
            <a:blip r:embed="rId13" cstate="print"/>
            <a:stretch>
              <a:fillRect/>
            </a:stretch>
          </p:blipFill>
          <p:spPr>
            <a:xfrm>
              <a:off x="685800" y="2111828"/>
              <a:ext cx="2791522" cy="2637152"/>
            </a:xfrm>
            <a:prstGeom prst="rect">
              <a:avLst/>
            </a:prstGeom>
          </p:spPr>
        </p:pic>
        <p:pic>
          <p:nvPicPr>
            <p:cNvPr id="26" name="Picture 25" descr="ON text copy.png"/>
            <p:cNvPicPr>
              <a:picLocks noChangeAspect="1"/>
            </p:cNvPicPr>
            <p:nvPr/>
          </p:nvPicPr>
          <p:blipFill>
            <a:blip r:embed="rId14" cstate="print"/>
            <a:stretch>
              <a:fillRect/>
            </a:stretch>
          </p:blipFill>
          <p:spPr>
            <a:xfrm>
              <a:off x="3352800" y="1905000"/>
              <a:ext cx="5410200" cy="2903370"/>
            </a:xfrm>
            <a:prstGeom prst="rect">
              <a:avLst/>
            </a:prstGeom>
          </p:spPr>
        </p:pic>
      </p:grpSp>
      <p:sp>
        <p:nvSpPr>
          <p:cNvPr id="27" name="TextBox 26"/>
          <p:cNvSpPr txBox="1"/>
          <p:nvPr/>
        </p:nvSpPr>
        <p:spPr>
          <a:xfrm>
            <a:off x="33636" y="5747335"/>
            <a:ext cx="7767933" cy="707886"/>
          </a:xfrm>
          <a:prstGeom prst="rect">
            <a:avLst/>
          </a:prstGeom>
          <a:noFill/>
        </p:spPr>
        <p:txBody>
          <a:bodyPr wrap="square" rtlCol="0">
            <a:spAutoFit/>
          </a:bodyPr>
          <a:lstStyle/>
          <a:p>
            <a:pPr algn="ctr"/>
            <a:r>
              <a:rPr lang="en-US" sz="4000" b="1" dirty="0">
                <a:solidFill>
                  <a:prstClr val="black"/>
                </a:solidFill>
                <a:latin typeface="Maiandra GD" pitchFamily="34" charset="0"/>
              </a:rPr>
              <a:t>www.</a:t>
            </a:r>
            <a:r>
              <a:rPr lang="en-US" sz="4000" b="1" cap="small" dirty="0">
                <a:solidFill>
                  <a:prstClr val="black"/>
                </a:solidFill>
                <a:latin typeface="Maiandra GD" pitchFamily="34" charset="0"/>
              </a:rPr>
              <a:t>OtherNationsJustice.org</a:t>
            </a:r>
            <a:endParaRPr lang="en-US" sz="4000" b="1" i="1" dirty="0">
              <a:solidFill>
                <a:prstClr val="black"/>
              </a:solidFill>
              <a:latin typeface="Maiandra GD"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Cosmetic Testing on Animals</a:t>
            </a:r>
            <a:endParaRPr lang="en-US" sz="4400" dirty="0">
              <a:solidFill>
                <a:srgbClr val="FF6600"/>
              </a:solidFill>
              <a:latin typeface="Apple Casual"/>
              <a:cs typeface="Apple Casual"/>
            </a:endParaRPr>
          </a:p>
        </p:txBody>
      </p:sp>
      <p:sp>
        <p:nvSpPr>
          <p:cNvPr id="3" name="TextBox 2"/>
          <p:cNvSpPr txBox="1"/>
          <p:nvPr/>
        </p:nvSpPr>
        <p:spPr>
          <a:xfrm>
            <a:off x="505250" y="1118485"/>
            <a:ext cx="8179587" cy="646331"/>
          </a:xfrm>
          <a:prstGeom prst="rect">
            <a:avLst/>
          </a:prstGeom>
          <a:noFill/>
        </p:spPr>
        <p:txBody>
          <a:bodyPr wrap="square" rtlCol="0">
            <a:spAutoFit/>
          </a:bodyPr>
          <a:lstStyle/>
          <a:p>
            <a:pPr algn="ctr"/>
            <a:r>
              <a:rPr lang="en-US" sz="3600" dirty="0" smtClean="0">
                <a:solidFill>
                  <a:srgbClr val="FF0000"/>
                </a:solidFill>
                <a:latin typeface="Apple Casual"/>
                <a:cs typeface="Apple Casual"/>
              </a:rPr>
              <a:t>Which countries have banned testing?</a:t>
            </a:r>
            <a:endParaRPr lang="en-US" sz="3600" dirty="0">
              <a:solidFill>
                <a:srgbClr val="FF0000"/>
              </a:solidFill>
              <a:latin typeface="Apple Casual"/>
              <a:cs typeface="Apple Casual"/>
            </a:endParaRPr>
          </a:p>
        </p:txBody>
      </p:sp>
      <p:sp>
        <p:nvSpPr>
          <p:cNvPr id="5" name="TextBox 4"/>
          <p:cNvSpPr txBox="1"/>
          <p:nvPr/>
        </p:nvSpPr>
        <p:spPr>
          <a:xfrm>
            <a:off x="302955" y="2050555"/>
            <a:ext cx="8587611" cy="4567805"/>
          </a:xfrm>
          <a:prstGeom prst="rect">
            <a:avLst/>
          </a:prstGeom>
          <a:noFill/>
        </p:spPr>
        <p:txBody>
          <a:bodyPr wrap="square" rtlCol="0">
            <a:spAutoFit/>
          </a:bodyPr>
          <a:lstStyle/>
          <a:p>
            <a:r>
              <a:rPr lang="en-US" sz="3200" dirty="0" smtClean="0">
                <a:solidFill>
                  <a:srgbClr val="FF6600"/>
                </a:solidFill>
                <a:latin typeface="Apple Casual"/>
                <a:cs typeface="Apple Casual"/>
              </a:rPr>
              <a:t>-European Union—28 member states (finished     	products, 2004; ingredients, 2008)</a:t>
            </a:r>
          </a:p>
          <a:p>
            <a:r>
              <a:rPr lang="en-US" sz="3200" dirty="0" smtClean="0">
                <a:solidFill>
                  <a:srgbClr val="FF6600"/>
                </a:solidFill>
                <a:latin typeface="Apple Casual"/>
                <a:cs typeface="Apple Casual"/>
              </a:rPr>
              <a:t>-Norway</a:t>
            </a:r>
          </a:p>
          <a:p>
            <a:r>
              <a:rPr lang="en-US" sz="3200" dirty="0" smtClean="0">
                <a:solidFill>
                  <a:srgbClr val="FF6600"/>
                </a:solidFill>
                <a:latin typeface="Apple Casual"/>
                <a:cs typeface="Apple Casual"/>
              </a:rPr>
              <a:t>-Israel</a:t>
            </a:r>
          </a:p>
          <a:p>
            <a:r>
              <a:rPr lang="en-US" sz="3200" dirty="0" smtClean="0">
                <a:solidFill>
                  <a:srgbClr val="FF6600"/>
                </a:solidFill>
                <a:latin typeface="Apple Casual"/>
                <a:cs typeface="Apple Casual"/>
              </a:rPr>
              <a:t>-India</a:t>
            </a:r>
          </a:p>
          <a:p>
            <a:endParaRPr lang="en-US" sz="3200" dirty="0" smtClean="0">
              <a:solidFill>
                <a:srgbClr val="FF6600"/>
              </a:solidFill>
              <a:latin typeface="Apple Casual"/>
              <a:cs typeface="Apple Casual"/>
            </a:endParaRPr>
          </a:p>
          <a:p>
            <a:r>
              <a:rPr lang="en-US" sz="3200" i="1" dirty="0" smtClean="0">
                <a:solidFill>
                  <a:srgbClr val="FF0000"/>
                </a:solidFill>
                <a:latin typeface="Apple Casual"/>
                <a:cs typeface="Apple Casual"/>
              </a:rPr>
              <a:t>-Considering bans: </a:t>
            </a:r>
          </a:p>
          <a:p>
            <a:r>
              <a:rPr lang="en-US" sz="3200" i="1" dirty="0" smtClean="0">
                <a:solidFill>
                  <a:srgbClr val="FF0000"/>
                </a:solidFill>
                <a:latin typeface="Apple Casual"/>
                <a:cs typeface="Apple Casual"/>
              </a:rPr>
              <a:t>Australia, New Zealand, </a:t>
            </a:r>
          </a:p>
          <a:p>
            <a:r>
              <a:rPr lang="en-US" sz="3200" i="1" dirty="0" smtClean="0">
                <a:solidFill>
                  <a:srgbClr val="FF0000"/>
                </a:solidFill>
                <a:latin typeface="Apple Casual"/>
                <a:cs typeface="Apple Casual"/>
              </a:rPr>
              <a:t>&amp; U.S. </a:t>
            </a:r>
            <a:endParaRPr lang="en-US" sz="3200" i="1" dirty="0">
              <a:solidFill>
                <a:srgbClr val="FF0000"/>
              </a:solidFill>
              <a:latin typeface="Apple Casual"/>
              <a:cs typeface="Apple Casual"/>
            </a:endParaRPr>
          </a:p>
        </p:txBody>
      </p:sp>
      <p:pic>
        <p:nvPicPr>
          <p:cNvPr id="6" name="Picture 5"/>
          <p:cNvPicPr>
            <a:picLocks noChangeAspect="1"/>
          </p:cNvPicPr>
          <p:nvPr/>
        </p:nvPicPr>
        <p:blipFill>
          <a:blip r:embed="rId2"/>
          <a:stretch>
            <a:fillRect/>
          </a:stretch>
        </p:blipFill>
        <p:spPr>
          <a:xfrm>
            <a:off x="6436755" y="3395184"/>
            <a:ext cx="2453811" cy="16276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3"/>
          <a:stretch>
            <a:fillRect/>
          </a:stretch>
        </p:blipFill>
        <p:spPr>
          <a:xfrm>
            <a:off x="5157347" y="5009920"/>
            <a:ext cx="2412660" cy="16084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Cosmetic Testing on Animals</a:t>
            </a:r>
            <a:endParaRPr lang="en-US" sz="4400" dirty="0">
              <a:solidFill>
                <a:srgbClr val="FF6600"/>
              </a:solidFill>
              <a:latin typeface="Apple Casual"/>
              <a:cs typeface="Apple Casual"/>
            </a:endParaRPr>
          </a:p>
        </p:txBody>
      </p:sp>
      <p:sp>
        <p:nvSpPr>
          <p:cNvPr id="5" name="TextBox 4"/>
          <p:cNvSpPr txBox="1"/>
          <p:nvPr/>
        </p:nvSpPr>
        <p:spPr>
          <a:xfrm>
            <a:off x="361216" y="892320"/>
            <a:ext cx="8471090" cy="1692771"/>
          </a:xfrm>
          <a:prstGeom prst="rect">
            <a:avLst/>
          </a:prstGeom>
          <a:noFill/>
        </p:spPr>
        <p:txBody>
          <a:bodyPr wrap="square" rtlCol="0">
            <a:spAutoFit/>
          </a:bodyPr>
          <a:lstStyle/>
          <a:p>
            <a:pPr algn="ctr"/>
            <a:r>
              <a:rPr lang="en-US" sz="3600" dirty="0" smtClean="0">
                <a:solidFill>
                  <a:srgbClr val="FF0000"/>
                </a:solidFill>
                <a:latin typeface="Apple Casual"/>
                <a:cs typeface="Apple Casual"/>
              </a:rPr>
              <a:t>The Humane Cosmetics Act, HR 4148</a:t>
            </a:r>
          </a:p>
          <a:p>
            <a:r>
              <a:rPr lang="en-US" sz="3200" dirty="0" smtClean="0"/>
              <a:t>A</a:t>
            </a:r>
            <a:r>
              <a:rPr lang="en-US" sz="3200" b="1" dirty="0" smtClean="0"/>
              <a:t> bill to phase out cosmetic animal testing and the sale of cosmetics tested on animals.</a:t>
            </a:r>
            <a:r>
              <a:rPr lang="en-US" sz="3600" b="1" dirty="0" smtClean="0"/>
              <a:t> </a:t>
            </a:r>
            <a:endParaRPr lang="en-US" sz="3600" dirty="0">
              <a:solidFill>
                <a:srgbClr val="FF0000"/>
              </a:solidFill>
              <a:latin typeface="Apple Casual"/>
              <a:cs typeface="Apple Casual"/>
            </a:endParaRPr>
          </a:p>
        </p:txBody>
      </p:sp>
      <p:pic>
        <p:nvPicPr>
          <p:cNvPr id="7" name="Picture 6"/>
          <p:cNvPicPr>
            <a:picLocks noChangeAspect="1"/>
          </p:cNvPicPr>
          <p:nvPr/>
        </p:nvPicPr>
        <p:blipFill>
          <a:blip r:embed="rId2"/>
          <a:stretch>
            <a:fillRect/>
          </a:stretch>
        </p:blipFill>
        <p:spPr>
          <a:xfrm>
            <a:off x="361216" y="2585091"/>
            <a:ext cx="3514383" cy="42140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stretch>
            <a:fillRect/>
          </a:stretch>
        </p:blipFill>
        <p:spPr>
          <a:xfrm>
            <a:off x="3198711" y="3794826"/>
            <a:ext cx="2180506" cy="26166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5594822" y="3841439"/>
            <a:ext cx="3237484" cy="2862322"/>
          </a:xfrm>
          <a:prstGeom prst="rect">
            <a:avLst/>
          </a:prstGeom>
          <a:noFill/>
        </p:spPr>
        <p:txBody>
          <a:bodyPr wrap="square" rtlCol="0">
            <a:spAutoFit/>
          </a:bodyPr>
          <a:lstStyle/>
          <a:p>
            <a:r>
              <a:rPr lang="en-US" sz="2000" b="1" dirty="0" smtClean="0"/>
              <a:t>-introduced March 5, 2014</a:t>
            </a:r>
          </a:p>
          <a:p>
            <a:endParaRPr lang="en-US" sz="2000" b="1" dirty="0" smtClean="0"/>
          </a:p>
          <a:p>
            <a:r>
              <a:rPr lang="en-US" sz="2000" b="1" dirty="0" smtClean="0"/>
              <a:t>-Rep. Jim Moran, VA (D, 8</a:t>
            </a:r>
            <a:r>
              <a:rPr lang="en-US" sz="2000" b="1" baseline="30000" dirty="0" smtClean="0"/>
              <a:t>th</a:t>
            </a:r>
            <a:r>
              <a:rPr lang="en-US" sz="2000" b="1" dirty="0" smtClean="0"/>
              <a:t>)</a:t>
            </a:r>
          </a:p>
          <a:p>
            <a:endParaRPr lang="en-US" sz="2000" b="1" dirty="0" smtClean="0"/>
          </a:p>
          <a:p>
            <a:r>
              <a:rPr lang="en-US" sz="2000" b="1" dirty="0" smtClean="0"/>
              <a:t>-no committee votes yet</a:t>
            </a:r>
          </a:p>
          <a:p>
            <a:endParaRPr lang="en-US" sz="2000" b="1" dirty="0" smtClean="0"/>
          </a:p>
          <a:p>
            <a:r>
              <a:rPr lang="en-US" sz="2000" b="1" dirty="0" smtClean="0"/>
              <a:t>-55 co-sponsors (54 D, 1 R)</a:t>
            </a:r>
          </a:p>
          <a:p>
            <a:endParaRPr lang="en-US" sz="2000" b="1" dirty="0" smtClean="0"/>
          </a:p>
          <a:p>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Educational use of animals</a:t>
            </a:r>
            <a:endParaRPr lang="en-US" sz="4400" dirty="0">
              <a:solidFill>
                <a:srgbClr val="FF6600"/>
              </a:solidFill>
              <a:latin typeface="Apple Casual"/>
              <a:cs typeface="Apple Casual"/>
            </a:endParaRPr>
          </a:p>
        </p:txBody>
      </p:sp>
      <p:pic>
        <p:nvPicPr>
          <p:cNvPr id="9" name="Picture 8"/>
          <p:cNvPicPr>
            <a:picLocks noChangeAspect="1"/>
          </p:cNvPicPr>
          <p:nvPr/>
        </p:nvPicPr>
        <p:blipFill>
          <a:blip r:embed="rId2"/>
          <a:stretch>
            <a:fillRect/>
          </a:stretch>
        </p:blipFill>
        <p:spPr>
          <a:xfrm>
            <a:off x="7748290" y="5295516"/>
            <a:ext cx="1524000" cy="1524000"/>
          </a:xfrm>
          <a:prstGeom prst="rect">
            <a:avLst/>
          </a:prstGeom>
        </p:spPr>
      </p:pic>
      <p:pic>
        <p:nvPicPr>
          <p:cNvPr id="11" name="Picture 10"/>
          <p:cNvPicPr>
            <a:picLocks noChangeAspect="1"/>
          </p:cNvPicPr>
          <p:nvPr/>
        </p:nvPicPr>
        <p:blipFill>
          <a:blip r:embed="rId2"/>
          <a:stretch>
            <a:fillRect/>
          </a:stretch>
        </p:blipFill>
        <p:spPr>
          <a:xfrm flipH="1">
            <a:off x="0" y="379208"/>
            <a:ext cx="1524000" cy="1524000"/>
          </a:xfrm>
          <a:prstGeom prst="rect">
            <a:avLst/>
          </a:prstGeom>
        </p:spPr>
      </p:pic>
      <p:pic>
        <p:nvPicPr>
          <p:cNvPr id="12" name="Picture 11"/>
          <p:cNvPicPr>
            <a:picLocks noChangeAspect="1"/>
          </p:cNvPicPr>
          <p:nvPr/>
        </p:nvPicPr>
        <p:blipFill>
          <a:blip r:embed="rId3"/>
          <a:stretch>
            <a:fillRect/>
          </a:stretch>
        </p:blipFill>
        <p:spPr>
          <a:xfrm>
            <a:off x="2437545" y="954748"/>
            <a:ext cx="5984590" cy="2920480"/>
          </a:xfrm>
          <a:prstGeom prst="rect">
            <a:avLst/>
          </a:prstGeom>
        </p:spPr>
      </p:pic>
      <p:sp>
        <p:nvSpPr>
          <p:cNvPr id="13" name="TextBox 12"/>
          <p:cNvSpPr txBox="1"/>
          <p:nvPr/>
        </p:nvSpPr>
        <p:spPr>
          <a:xfrm>
            <a:off x="505250" y="4617966"/>
            <a:ext cx="7243040" cy="1938992"/>
          </a:xfrm>
          <a:prstGeom prst="rect">
            <a:avLst/>
          </a:prstGeom>
          <a:noFill/>
        </p:spPr>
        <p:txBody>
          <a:bodyPr wrap="square" rtlCol="0">
            <a:spAutoFit/>
          </a:bodyPr>
          <a:lstStyle/>
          <a:p>
            <a:r>
              <a:rPr lang="en-US" sz="2000" b="1" dirty="0" smtClean="0">
                <a:solidFill>
                  <a:srgbClr val="800000"/>
                </a:solidFill>
              </a:rPr>
              <a:t>Froguts Inc. is a Bio-eLearning company focused on creating engaging virtual dissection, general science, life science, and lab software. Software modules and labs for K-12 and higher education engage students with immersive experiences into the world of science around all of us.</a:t>
            </a:r>
          </a:p>
          <a:p>
            <a:r>
              <a:rPr lang="en-US" sz="2000" b="1" dirty="0" smtClean="0"/>
              <a:t>Products include: frog, squid, starfish, cow eye, fetal pig</a:t>
            </a:r>
            <a:endParaRPr lang="en-US" sz="2000" b="1" dirty="0"/>
          </a:p>
        </p:txBody>
      </p:sp>
      <p:sp>
        <p:nvSpPr>
          <p:cNvPr id="15" name="TextBox 14"/>
          <p:cNvSpPr txBox="1"/>
          <p:nvPr/>
        </p:nvSpPr>
        <p:spPr>
          <a:xfrm>
            <a:off x="269413" y="2103739"/>
            <a:ext cx="2014182" cy="175432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dirty="0" smtClean="0"/>
              <a:t>18 states </a:t>
            </a:r>
            <a:r>
              <a:rPr lang="en-US" b="1" dirty="0" smtClean="0"/>
              <a:t>have laws requiring schools to provide virtual dissection alternatives for students!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a:stretch>
            <a:fillRect/>
          </a:stretch>
        </p:blipFill>
        <p:spPr>
          <a:xfrm>
            <a:off x="7240896" y="0"/>
            <a:ext cx="1903104" cy="1524000"/>
          </a:xfrm>
          <a:prstGeom prst="rect">
            <a:avLst/>
          </a:prstGeom>
        </p:spPr>
      </p:pic>
      <p:pic>
        <p:nvPicPr>
          <p:cNvPr id="4" name="Picture 3"/>
          <p:cNvPicPr>
            <a:picLocks noChangeAspect="1"/>
          </p:cNvPicPr>
          <p:nvPr/>
        </p:nvPicPr>
        <p:blipFill>
          <a:blip r:embed="rId5"/>
          <a:stretch>
            <a:fillRect/>
          </a:stretch>
        </p:blipFill>
        <p:spPr>
          <a:xfrm>
            <a:off x="0" y="0"/>
            <a:ext cx="1905000" cy="1333500"/>
          </a:xfrm>
          <a:prstGeom prst="rect">
            <a:avLst/>
          </a:prstGeom>
        </p:spPr>
      </p:pic>
      <p:pic>
        <p:nvPicPr>
          <p:cNvPr id="5" name="Picture 4"/>
          <p:cNvPicPr>
            <a:picLocks noChangeAspect="1"/>
          </p:cNvPicPr>
          <p:nvPr/>
        </p:nvPicPr>
        <p:blipFill>
          <a:blip r:embed="rId6"/>
          <a:stretch>
            <a:fillRect/>
          </a:stretch>
        </p:blipFill>
        <p:spPr>
          <a:xfrm>
            <a:off x="1407325" y="246493"/>
            <a:ext cx="1637830" cy="1277507"/>
          </a:xfrm>
          <a:prstGeom prst="rect">
            <a:avLst/>
          </a:prstGeom>
        </p:spPr>
      </p:pic>
      <p:pic>
        <p:nvPicPr>
          <p:cNvPr id="9" name="Picture 8"/>
          <p:cNvPicPr>
            <a:picLocks noChangeAspect="1"/>
          </p:cNvPicPr>
          <p:nvPr/>
        </p:nvPicPr>
        <p:blipFill>
          <a:blip r:embed="rId7"/>
          <a:stretch>
            <a:fillRect/>
          </a:stretch>
        </p:blipFill>
        <p:spPr>
          <a:xfrm>
            <a:off x="2758392" y="48224"/>
            <a:ext cx="1564366" cy="1654867"/>
          </a:xfrm>
          <a:prstGeom prst="rect">
            <a:avLst/>
          </a:prstGeom>
        </p:spPr>
      </p:pic>
      <p:pic>
        <p:nvPicPr>
          <p:cNvPr id="12" name="Picture 11"/>
          <p:cNvPicPr>
            <a:picLocks noChangeAspect="1"/>
          </p:cNvPicPr>
          <p:nvPr/>
        </p:nvPicPr>
        <p:blipFill>
          <a:blip r:embed="rId8"/>
          <a:stretch>
            <a:fillRect/>
          </a:stretch>
        </p:blipFill>
        <p:spPr>
          <a:xfrm>
            <a:off x="7943994" y="5393392"/>
            <a:ext cx="1200006" cy="1464608"/>
          </a:xfrm>
          <a:prstGeom prst="rect">
            <a:avLst/>
          </a:prstGeom>
        </p:spPr>
      </p:pic>
      <p:pic>
        <p:nvPicPr>
          <p:cNvPr id="8" name="Picture 7"/>
          <p:cNvPicPr>
            <a:picLocks noChangeAspect="1"/>
          </p:cNvPicPr>
          <p:nvPr/>
        </p:nvPicPr>
        <p:blipFill>
          <a:blip r:embed="rId9"/>
          <a:stretch>
            <a:fillRect/>
          </a:stretch>
        </p:blipFill>
        <p:spPr>
          <a:xfrm>
            <a:off x="3917603" y="130866"/>
            <a:ext cx="1289563" cy="1739807"/>
          </a:xfrm>
          <a:prstGeom prst="rect">
            <a:avLst/>
          </a:prstGeom>
        </p:spPr>
      </p:pic>
      <p:pic>
        <p:nvPicPr>
          <p:cNvPr id="16" name="Picture 15"/>
          <p:cNvPicPr>
            <a:picLocks noChangeAspect="1"/>
          </p:cNvPicPr>
          <p:nvPr/>
        </p:nvPicPr>
        <p:blipFill>
          <a:blip r:embed="rId10"/>
          <a:stretch>
            <a:fillRect/>
          </a:stretch>
        </p:blipFill>
        <p:spPr>
          <a:xfrm>
            <a:off x="5801054" y="246493"/>
            <a:ext cx="1789044" cy="1340056"/>
          </a:xfrm>
          <a:prstGeom prst="rect">
            <a:avLst/>
          </a:prstGeom>
        </p:spPr>
      </p:pic>
      <p:pic>
        <p:nvPicPr>
          <p:cNvPr id="18" name="Picture 17"/>
          <p:cNvPicPr>
            <a:picLocks noChangeAspect="1"/>
          </p:cNvPicPr>
          <p:nvPr/>
        </p:nvPicPr>
        <p:blipFill>
          <a:blip r:embed="rId11"/>
          <a:stretch>
            <a:fillRect/>
          </a:stretch>
        </p:blipFill>
        <p:spPr>
          <a:xfrm>
            <a:off x="7590098" y="5703895"/>
            <a:ext cx="707791" cy="1154105"/>
          </a:xfrm>
          <a:prstGeom prst="rect">
            <a:avLst/>
          </a:prstGeom>
        </p:spPr>
      </p:pic>
      <p:pic>
        <p:nvPicPr>
          <p:cNvPr id="13" name="Picture 12"/>
          <p:cNvPicPr>
            <a:picLocks noChangeAspect="1"/>
          </p:cNvPicPr>
          <p:nvPr/>
        </p:nvPicPr>
        <p:blipFill>
          <a:blip r:embed="rId12"/>
          <a:stretch>
            <a:fillRect/>
          </a:stretch>
        </p:blipFill>
        <p:spPr>
          <a:xfrm>
            <a:off x="4898511" y="-25399"/>
            <a:ext cx="999797" cy="1640693"/>
          </a:xfrm>
          <a:prstGeom prst="rect">
            <a:avLst/>
          </a:prstGeom>
        </p:spPr>
      </p:pic>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sp>
        <p:nvSpPr>
          <p:cNvPr id="21" name="TextBox 20"/>
          <p:cNvSpPr txBox="1"/>
          <p:nvPr/>
        </p:nvSpPr>
        <p:spPr>
          <a:xfrm>
            <a:off x="392798" y="1870673"/>
            <a:ext cx="3929960" cy="584776"/>
          </a:xfrm>
          <a:prstGeom prst="rect">
            <a:avLst/>
          </a:prstGeom>
          <a:noFill/>
        </p:spPr>
        <p:txBody>
          <a:bodyPr wrap="square" rtlCol="0">
            <a:spAutoFit/>
          </a:bodyPr>
          <a:lstStyle/>
          <a:p>
            <a:r>
              <a:rPr lang="en-US" sz="3200" dirty="0" smtClean="0">
                <a:solidFill>
                  <a:srgbClr val="FF0000"/>
                </a:solidFill>
                <a:latin typeface="Apple Casual"/>
                <a:cs typeface="Apple Casual"/>
              </a:rPr>
              <a:t>WHAT IS… RACISM?</a:t>
            </a:r>
            <a:endParaRPr lang="en-US" sz="3200" dirty="0">
              <a:solidFill>
                <a:srgbClr val="FF0000"/>
              </a:solidFill>
              <a:latin typeface="Apple Casual"/>
              <a:cs typeface="Apple Casual"/>
            </a:endParaRPr>
          </a:p>
        </p:txBody>
      </p:sp>
      <p:sp>
        <p:nvSpPr>
          <p:cNvPr id="23" name="TextBox 22"/>
          <p:cNvSpPr txBox="1"/>
          <p:nvPr/>
        </p:nvSpPr>
        <p:spPr>
          <a:xfrm>
            <a:off x="4621918" y="1870673"/>
            <a:ext cx="4255307" cy="954107"/>
          </a:xfrm>
          <a:prstGeom prst="rect">
            <a:avLst/>
          </a:prstGeom>
          <a:noFill/>
        </p:spPr>
        <p:txBody>
          <a:bodyPr wrap="square" rtlCol="0">
            <a:spAutoFit/>
          </a:bodyPr>
          <a:lstStyle/>
          <a:p>
            <a:r>
              <a:rPr lang="en-US" sz="2800" b="1" dirty="0" smtClean="0"/>
              <a:t>Discrimination or prejudice based on race</a:t>
            </a:r>
            <a:endParaRPr lang="en-US" sz="2800" b="1" dirty="0"/>
          </a:p>
        </p:txBody>
      </p:sp>
      <p:sp>
        <p:nvSpPr>
          <p:cNvPr id="24" name="TextBox 23"/>
          <p:cNvSpPr txBox="1"/>
          <p:nvPr/>
        </p:nvSpPr>
        <p:spPr>
          <a:xfrm>
            <a:off x="392798" y="3002360"/>
            <a:ext cx="3929960" cy="584776"/>
          </a:xfrm>
          <a:prstGeom prst="rect">
            <a:avLst/>
          </a:prstGeom>
          <a:noFill/>
        </p:spPr>
        <p:txBody>
          <a:bodyPr wrap="square" rtlCol="0">
            <a:spAutoFit/>
          </a:bodyPr>
          <a:lstStyle/>
          <a:p>
            <a:r>
              <a:rPr lang="en-US" sz="3200" dirty="0" smtClean="0">
                <a:solidFill>
                  <a:srgbClr val="FF0000"/>
                </a:solidFill>
                <a:latin typeface="Apple Casual"/>
                <a:cs typeface="Apple Casual"/>
              </a:rPr>
              <a:t>WHAT IS… SEXISM?</a:t>
            </a:r>
            <a:endParaRPr lang="en-US" sz="3200" dirty="0">
              <a:solidFill>
                <a:srgbClr val="FF0000"/>
              </a:solidFill>
              <a:latin typeface="Apple Casual"/>
              <a:cs typeface="Apple Casual"/>
            </a:endParaRPr>
          </a:p>
        </p:txBody>
      </p:sp>
      <p:sp>
        <p:nvSpPr>
          <p:cNvPr id="28" name="TextBox 27"/>
          <p:cNvSpPr txBox="1"/>
          <p:nvPr/>
        </p:nvSpPr>
        <p:spPr>
          <a:xfrm>
            <a:off x="4621918" y="3002360"/>
            <a:ext cx="4255307" cy="954107"/>
          </a:xfrm>
          <a:prstGeom prst="rect">
            <a:avLst/>
          </a:prstGeom>
          <a:noFill/>
        </p:spPr>
        <p:txBody>
          <a:bodyPr wrap="square" rtlCol="0">
            <a:spAutoFit/>
          </a:bodyPr>
          <a:lstStyle/>
          <a:p>
            <a:r>
              <a:rPr lang="en-US" sz="2800" b="1" dirty="0" smtClean="0"/>
              <a:t>Discrimination or prejudice based on sex</a:t>
            </a:r>
            <a:endParaRPr lang="en-US" sz="2800" b="1" dirty="0"/>
          </a:p>
        </p:txBody>
      </p:sp>
      <p:sp>
        <p:nvSpPr>
          <p:cNvPr id="30" name="TextBox 29"/>
          <p:cNvSpPr txBox="1"/>
          <p:nvPr/>
        </p:nvSpPr>
        <p:spPr>
          <a:xfrm>
            <a:off x="392798" y="4255561"/>
            <a:ext cx="3929960" cy="1354217"/>
          </a:xfrm>
          <a:prstGeom prst="rect">
            <a:avLst/>
          </a:prstGeom>
          <a:noFill/>
        </p:spPr>
        <p:txBody>
          <a:bodyPr wrap="square" rtlCol="0">
            <a:spAutoFit/>
          </a:bodyPr>
          <a:lstStyle/>
          <a:p>
            <a:pPr lvl="0"/>
            <a:r>
              <a:rPr lang="en-US" sz="3200" dirty="0" smtClean="0">
                <a:solidFill>
                  <a:srgbClr val="FF0000"/>
                </a:solidFill>
                <a:latin typeface="Apple Casual"/>
                <a:cs typeface="Apple Casual"/>
              </a:rPr>
              <a:t>WHAT IS… SPECIESISM?</a:t>
            </a:r>
          </a:p>
          <a:p>
            <a:endParaRPr lang="en-US" dirty="0"/>
          </a:p>
        </p:txBody>
      </p:sp>
      <p:sp>
        <p:nvSpPr>
          <p:cNvPr id="31" name="TextBox 30"/>
          <p:cNvSpPr txBox="1"/>
          <p:nvPr/>
        </p:nvSpPr>
        <p:spPr>
          <a:xfrm>
            <a:off x="4621918" y="4255561"/>
            <a:ext cx="4255307" cy="954107"/>
          </a:xfrm>
          <a:prstGeom prst="rect">
            <a:avLst/>
          </a:prstGeom>
          <a:noFill/>
        </p:spPr>
        <p:txBody>
          <a:bodyPr wrap="square" rtlCol="0">
            <a:spAutoFit/>
          </a:bodyPr>
          <a:lstStyle/>
          <a:p>
            <a:r>
              <a:rPr lang="en-US" sz="2800" b="1" dirty="0" smtClean="0"/>
              <a:t>Discrimination or prejudice based on species</a:t>
            </a:r>
            <a:endParaRPr lang="en-US" sz="2800" b="1" dirty="0"/>
          </a:p>
        </p:txBody>
      </p:sp>
      <p:sp>
        <p:nvSpPr>
          <p:cNvPr id="25" name="TextBox 24"/>
          <p:cNvSpPr txBox="1"/>
          <p:nvPr/>
        </p:nvSpPr>
        <p:spPr>
          <a:xfrm>
            <a:off x="392798" y="5772152"/>
            <a:ext cx="7060551" cy="707886"/>
          </a:xfrm>
          <a:prstGeom prst="rect">
            <a:avLst/>
          </a:prstGeom>
          <a:noFill/>
        </p:spPr>
        <p:txBody>
          <a:bodyPr wrap="square" rtlCol="0">
            <a:spAutoFit/>
          </a:bodyPr>
          <a:lstStyle/>
          <a:p>
            <a:r>
              <a:rPr lang="en-US" sz="2000" b="1" dirty="0" smtClean="0"/>
              <a:t>Discrimination is an action that treats others unfairly because of their membership in a particular group.</a:t>
            </a:r>
            <a:endParaRPr lang="en-US" sz="2000" b="1"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8" grpId="0"/>
      <p:bldP spid="30" grpId="0"/>
      <p:bldP spid="31"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422" y="51830"/>
            <a:ext cx="8760098" cy="1631216"/>
          </a:xfrm>
          <a:prstGeom prst="rect">
            <a:avLst/>
          </a:prstGeom>
          <a:noFill/>
        </p:spPr>
        <p:txBody>
          <a:bodyPr wrap="square" rtlCol="0">
            <a:spAutoFit/>
          </a:bodyPr>
          <a:lstStyle/>
          <a:p>
            <a:pPr algn="ctr"/>
            <a:r>
              <a:rPr lang="en-US" sz="3600" dirty="0" smtClean="0">
                <a:solidFill>
                  <a:srgbClr val="FF6600"/>
                </a:solidFill>
                <a:latin typeface="Apple Casual"/>
                <a:cs typeface="Apple Casual"/>
              </a:rPr>
              <a:t>Animal activism: Working to overcome speciesism </a:t>
            </a:r>
          </a:p>
          <a:p>
            <a:endParaRPr lang="en-US" sz="2800" dirty="0" smtClean="0">
              <a:solidFill>
                <a:srgbClr val="FF6600"/>
              </a:solidFill>
              <a:latin typeface="Apple Casual"/>
              <a:cs typeface="Apple Casual"/>
            </a:endParaRPr>
          </a:p>
        </p:txBody>
      </p:sp>
      <p:sp>
        <p:nvSpPr>
          <p:cNvPr id="3" name="TextBox 2"/>
          <p:cNvSpPr txBox="1"/>
          <p:nvPr/>
        </p:nvSpPr>
        <p:spPr>
          <a:xfrm>
            <a:off x="349886" y="1231085"/>
            <a:ext cx="8410212" cy="2092881"/>
          </a:xfrm>
          <a:prstGeom prst="rect">
            <a:avLst/>
          </a:prstGeom>
          <a:noFill/>
        </p:spPr>
        <p:txBody>
          <a:bodyPr wrap="square" rtlCol="0">
            <a:spAutoFit/>
          </a:bodyPr>
          <a:lstStyle/>
          <a:p>
            <a:pPr lvl="0"/>
            <a:r>
              <a:rPr lang="en-US" sz="2800" dirty="0" smtClean="0">
                <a:solidFill>
                  <a:srgbClr val="800000"/>
                </a:solidFill>
                <a:latin typeface="Apple Casual"/>
                <a:cs typeface="Apple Casual"/>
              </a:rPr>
              <a:t>Nonhuman animals can’t speak in their own defense. They need humans to speak out and act on their behalf…to raise awareness, to educate others, to work at changing laws.  </a:t>
            </a:r>
          </a:p>
          <a:p>
            <a:endParaRPr lang="en-US" dirty="0"/>
          </a:p>
        </p:txBody>
      </p:sp>
      <p:pic>
        <p:nvPicPr>
          <p:cNvPr id="4" name="Picture 3" descr="answer-boy-color.gif"/>
          <p:cNvPicPr>
            <a:picLocks noChangeAspect="1"/>
          </p:cNvPicPr>
          <p:nvPr/>
        </p:nvPicPr>
        <p:blipFill>
          <a:blip r:embed="rId2"/>
          <a:stretch>
            <a:fillRect/>
          </a:stretch>
        </p:blipFill>
        <p:spPr>
          <a:xfrm>
            <a:off x="349886" y="3039309"/>
            <a:ext cx="2383880" cy="3621084"/>
          </a:xfrm>
          <a:prstGeom prst="rect">
            <a:avLst/>
          </a:prstGeom>
          <a:ln>
            <a:noFill/>
          </a:ln>
          <a:effectLst>
            <a:softEdge rad="112500"/>
          </a:effectLst>
        </p:spPr>
      </p:pic>
      <p:sp>
        <p:nvSpPr>
          <p:cNvPr id="5" name="TextBox 4"/>
          <p:cNvSpPr txBox="1"/>
          <p:nvPr/>
        </p:nvSpPr>
        <p:spPr>
          <a:xfrm>
            <a:off x="2733766" y="3252448"/>
            <a:ext cx="6207754" cy="646331"/>
          </a:xfrm>
          <a:prstGeom prst="rect">
            <a:avLst/>
          </a:prstGeom>
          <a:noFill/>
        </p:spPr>
        <p:txBody>
          <a:bodyPr wrap="square" rtlCol="0">
            <a:spAutoFit/>
          </a:bodyPr>
          <a:lstStyle/>
          <a:p>
            <a:pPr algn="ctr"/>
            <a:r>
              <a:rPr lang="en-US" sz="3600" dirty="0" smtClean="0">
                <a:solidFill>
                  <a:srgbClr val="FF0000"/>
                </a:solidFill>
                <a:latin typeface="Apple Casual"/>
                <a:cs typeface="Apple Casual"/>
              </a:rPr>
              <a:t>How can we do that?</a:t>
            </a:r>
            <a:endParaRPr lang="en-US" sz="3600" dirty="0">
              <a:solidFill>
                <a:srgbClr val="FF0000"/>
              </a:solidFill>
              <a:latin typeface="Apple Casual"/>
              <a:cs typeface="Apple Casual"/>
            </a:endParaRPr>
          </a:p>
        </p:txBody>
      </p:sp>
      <p:sp>
        <p:nvSpPr>
          <p:cNvPr id="6" name="TextBox 5"/>
          <p:cNvSpPr txBox="1"/>
          <p:nvPr/>
        </p:nvSpPr>
        <p:spPr>
          <a:xfrm>
            <a:off x="2733766" y="4172463"/>
            <a:ext cx="6026332" cy="2523768"/>
          </a:xfrm>
          <a:prstGeom prst="rect">
            <a:avLst/>
          </a:prstGeom>
          <a:noFill/>
        </p:spPr>
        <p:txBody>
          <a:bodyPr wrap="square" rtlCol="0">
            <a:spAutoFit/>
          </a:bodyPr>
          <a:lstStyle/>
          <a:p>
            <a:pPr>
              <a:buFont typeface="Arial"/>
              <a:buChar char="•"/>
            </a:pPr>
            <a:r>
              <a:rPr lang="en-US" sz="2000" b="1" dirty="0" smtClean="0"/>
              <a:t>Decide where we stand then educate ourselves first</a:t>
            </a:r>
          </a:p>
          <a:p>
            <a:pPr>
              <a:buFont typeface="Arial"/>
              <a:buChar char="•"/>
            </a:pPr>
            <a:r>
              <a:rPr lang="en-US" sz="2000" b="1" dirty="0" smtClean="0"/>
              <a:t>Be a great role model for others</a:t>
            </a:r>
          </a:p>
          <a:p>
            <a:pPr>
              <a:buFont typeface="Arial"/>
              <a:buChar char="•"/>
            </a:pPr>
            <a:r>
              <a:rPr lang="en-US" sz="2000" b="1" dirty="0" smtClean="0"/>
              <a:t>Raise awareness &amp; educate without being preachy</a:t>
            </a:r>
          </a:p>
          <a:p>
            <a:pPr>
              <a:buFont typeface="Arial"/>
              <a:buChar char="•"/>
            </a:pPr>
            <a:r>
              <a:rPr lang="en-US" sz="2000" b="1" dirty="0" smtClean="0"/>
              <a:t>Find the courage to speak up and act on something 	when we </a:t>
            </a:r>
            <a:r>
              <a:rPr lang="en-US" sz="2000" b="1" i="1" dirty="0" smtClean="0"/>
              <a:t>know</a:t>
            </a:r>
            <a:r>
              <a:rPr lang="en-US" sz="2000" b="1" dirty="0" smtClean="0"/>
              <a:t> it’s the right thing </a:t>
            </a:r>
            <a:r>
              <a:rPr lang="en-US" sz="2000" b="1" smtClean="0"/>
              <a:t>to do</a:t>
            </a:r>
          </a:p>
          <a:p>
            <a:pPr>
              <a:buFont typeface="Arial"/>
              <a:buChar char="•"/>
            </a:pPr>
            <a:r>
              <a:rPr lang="en-US" sz="2000" b="1" dirty="0" smtClean="0"/>
              <a:t>Join with others or act alone</a:t>
            </a:r>
          </a:p>
          <a:p>
            <a:pPr>
              <a:buFont typeface="Arial"/>
              <a:buChar char="•"/>
            </a:pPr>
            <a:r>
              <a:rPr lang="en-US" sz="2000" b="1" dirty="0" smtClean="0"/>
              <a:t>Get busy!!!</a:t>
            </a:r>
          </a:p>
          <a:p>
            <a:pPr>
              <a:buFont typeface="Arial"/>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sp>
        <p:nvSpPr>
          <p:cNvPr id="21" name="TextBox 20"/>
          <p:cNvSpPr txBox="1"/>
          <p:nvPr/>
        </p:nvSpPr>
        <p:spPr>
          <a:xfrm>
            <a:off x="336928" y="90705"/>
            <a:ext cx="8513882" cy="584776"/>
          </a:xfrm>
          <a:prstGeom prst="rect">
            <a:avLst/>
          </a:prstGeom>
          <a:noFill/>
        </p:spPr>
        <p:txBody>
          <a:bodyPr wrap="square" rtlCol="0">
            <a:spAutoFit/>
          </a:bodyPr>
          <a:lstStyle/>
          <a:p>
            <a:pPr algn="ctr"/>
            <a:r>
              <a:rPr lang="en-US" sz="3200" dirty="0" smtClean="0">
                <a:solidFill>
                  <a:srgbClr val="FF6600"/>
                </a:solidFill>
                <a:latin typeface="Apple Casual"/>
                <a:cs typeface="Apple Casual"/>
              </a:rPr>
              <a:t>My own animal activism</a:t>
            </a:r>
            <a:endParaRPr lang="en-US" sz="3200" dirty="0">
              <a:solidFill>
                <a:srgbClr val="FF6600"/>
              </a:solidFill>
              <a:latin typeface="Apple Casual"/>
              <a:cs typeface="Apple Casual"/>
            </a:endParaRPr>
          </a:p>
        </p:txBody>
      </p:sp>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sp>
        <p:nvSpPr>
          <p:cNvPr id="21" name="TextBox 20"/>
          <p:cNvSpPr txBox="1"/>
          <p:nvPr/>
        </p:nvSpPr>
        <p:spPr>
          <a:xfrm>
            <a:off x="2996935" y="302365"/>
            <a:ext cx="5849042" cy="584776"/>
          </a:xfrm>
          <a:prstGeom prst="rect">
            <a:avLst/>
          </a:prstGeom>
          <a:noFill/>
        </p:spPr>
        <p:txBody>
          <a:bodyPr wrap="square" rtlCol="0">
            <a:spAutoFit/>
          </a:bodyPr>
          <a:lstStyle/>
          <a:p>
            <a:pPr algn="ctr"/>
            <a:r>
              <a:rPr lang="en-US" sz="3200" dirty="0" smtClean="0">
                <a:solidFill>
                  <a:srgbClr val="FF6600"/>
                </a:solidFill>
                <a:latin typeface="Apple Casual"/>
                <a:cs typeface="Apple Casual"/>
              </a:rPr>
              <a:t>Animal activism can include:</a:t>
            </a:r>
            <a:endParaRPr lang="en-US" sz="3200" dirty="0">
              <a:solidFill>
                <a:srgbClr val="FF6600"/>
              </a:solidFill>
              <a:latin typeface="Apple Casual"/>
              <a:cs typeface="Apple Casual"/>
            </a:endParaRPr>
          </a:p>
        </p:txBody>
      </p:sp>
      <p:grpSp>
        <p:nvGrpSpPr>
          <p:cNvPr id="7" name="Group 6"/>
          <p:cNvGrpSpPr/>
          <p:nvPr/>
        </p:nvGrpSpPr>
        <p:grpSpPr>
          <a:xfrm>
            <a:off x="147531" y="88400"/>
            <a:ext cx="2843101" cy="1070861"/>
            <a:chOff x="685800" y="1905000"/>
            <a:chExt cx="8077200" cy="2903370"/>
          </a:xfrm>
        </p:grpSpPr>
        <p:pic>
          <p:nvPicPr>
            <p:cNvPr id="8" name="Picture 7" descr="ON_Clear complete copy.png"/>
            <p:cNvPicPr>
              <a:picLocks noChangeAspect="1"/>
            </p:cNvPicPr>
            <p:nvPr/>
          </p:nvPicPr>
          <p:blipFill>
            <a:blip r:embed="rId4" cstate="print"/>
            <a:stretch>
              <a:fillRect/>
            </a:stretch>
          </p:blipFill>
          <p:spPr>
            <a:xfrm>
              <a:off x="685800" y="2111828"/>
              <a:ext cx="2791522" cy="2637152"/>
            </a:xfrm>
            <a:prstGeom prst="rect">
              <a:avLst/>
            </a:prstGeom>
          </p:spPr>
        </p:pic>
        <p:pic>
          <p:nvPicPr>
            <p:cNvPr id="9" name="Picture 8" descr="ON text copy.png"/>
            <p:cNvPicPr>
              <a:picLocks noChangeAspect="1"/>
            </p:cNvPicPr>
            <p:nvPr/>
          </p:nvPicPr>
          <p:blipFill>
            <a:blip r:embed="rId5" cstate="print"/>
            <a:stretch>
              <a:fillRect/>
            </a:stretch>
          </p:blipFill>
          <p:spPr>
            <a:xfrm>
              <a:off x="3352800" y="1905000"/>
              <a:ext cx="5410200" cy="2903370"/>
            </a:xfrm>
            <a:prstGeom prst="rect">
              <a:avLst/>
            </a:prstGeom>
          </p:spPr>
        </p:pic>
      </p:grpSp>
      <p:sp>
        <p:nvSpPr>
          <p:cNvPr id="10" name="TextBox 9"/>
          <p:cNvSpPr txBox="1"/>
          <p:nvPr/>
        </p:nvSpPr>
        <p:spPr>
          <a:xfrm>
            <a:off x="334231" y="1269947"/>
            <a:ext cx="4790643" cy="5016757"/>
          </a:xfrm>
          <a:prstGeom prst="rect">
            <a:avLst/>
          </a:prstGeom>
          <a:noFill/>
        </p:spPr>
        <p:txBody>
          <a:bodyPr wrap="square" rtlCol="0">
            <a:spAutoFit/>
          </a:bodyPr>
          <a:lstStyle/>
          <a:p>
            <a:pPr>
              <a:buFont typeface="Arial"/>
              <a:buChar char="•"/>
            </a:pPr>
            <a:r>
              <a:rPr lang="en-US" sz="3200" dirty="0" smtClean="0">
                <a:solidFill>
                  <a:srgbClr val="FF6600"/>
                </a:solidFill>
                <a:latin typeface="Apple Casual"/>
                <a:cs typeface="Apple Casual"/>
              </a:rPr>
              <a:t>Zoo exploitation</a:t>
            </a:r>
          </a:p>
          <a:p>
            <a:pPr>
              <a:buFont typeface="Arial"/>
              <a:buChar char="•"/>
            </a:pPr>
            <a:r>
              <a:rPr lang="en-US" sz="3200" dirty="0" smtClean="0">
                <a:solidFill>
                  <a:srgbClr val="FF6600"/>
                </a:solidFill>
                <a:latin typeface="Apple Casual"/>
                <a:cs typeface="Apple Casual"/>
              </a:rPr>
              <a:t>Rodeo cruelty</a:t>
            </a:r>
          </a:p>
          <a:p>
            <a:pPr>
              <a:buFont typeface="Arial"/>
              <a:buChar char="•"/>
            </a:pPr>
            <a:r>
              <a:rPr lang="en-US" sz="3200" dirty="0" smtClean="0">
                <a:solidFill>
                  <a:srgbClr val="FF6600"/>
                </a:solidFill>
                <a:latin typeface="Apple Casual"/>
                <a:cs typeface="Apple Casual"/>
              </a:rPr>
              <a:t>Factory farms</a:t>
            </a:r>
          </a:p>
          <a:p>
            <a:pPr>
              <a:buFont typeface="Arial"/>
              <a:buChar char="•"/>
            </a:pPr>
            <a:r>
              <a:rPr lang="en-US" sz="3200" dirty="0" smtClean="0">
                <a:solidFill>
                  <a:srgbClr val="FF6600"/>
                </a:solidFill>
                <a:latin typeface="Apple Casual"/>
                <a:cs typeface="Apple Casual"/>
              </a:rPr>
              <a:t>Trophy hunting</a:t>
            </a:r>
          </a:p>
          <a:p>
            <a:pPr>
              <a:buFont typeface="Arial"/>
              <a:buChar char="•"/>
            </a:pPr>
            <a:r>
              <a:rPr lang="en-US" sz="3200" dirty="0" smtClean="0">
                <a:solidFill>
                  <a:srgbClr val="FF6600"/>
                </a:solidFill>
                <a:latin typeface="Apple Casual"/>
                <a:cs typeface="Apple Casual"/>
              </a:rPr>
              <a:t>Fur farming</a:t>
            </a:r>
          </a:p>
          <a:p>
            <a:pPr>
              <a:buFont typeface="Arial"/>
              <a:buChar char="•"/>
            </a:pPr>
            <a:r>
              <a:rPr lang="en-US" sz="3200" dirty="0" smtClean="0">
                <a:solidFill>
                  <a:srgbClr val="FF6600"/>
                </a:solidFill>
                <a:latin typeface="Apple Casual"/>
                <a:cs typeface="Apple Casual"/>
              </a:rPr>
              <a:t>Pig wrestling</a:t>
            </a:r>
          </a:p>
          <a:p>
            <a:pPr>
              <a:buFont typeface="Arial"/>
              <a:buChar char="•"/>
            </a:pPr>
            <a:r>
              <a:rPr lang="en-US" sz="3200" dirty="0" smtClean="0">
                <a:solidFill>
                  <a:srgbClr val="FF6600"/>
                </a:solidFill>
                <a:latin typeface="Apple Casual"/>
                <a:cs typeface="Apple Casual"/>
              </a:rPr>
              <a:t>Wildlife issues</a:t>
            </a:r>
          </a:p>
          <a:p>
            <a:pPr>
              <a:buFont typeface="Arial"/>
              <a:buChar char="•"/>
            </a:pPr>
            <a:r>
              <a:rPr lang="en-US" sz="3200" dirty="0" err="1" smtClean="0">
                <a:solidFill>
                  <a:srgbClr val="FF6600"/>
                </a:solidFill>
                <a:latin typeface="Apple Casual"/>
                <a:cs typeface="Apple Casual"/>
              </a:rPr>
              <a:t>Roadkill</a:t>
            </a:r>
            <a:r>
              <a:rPr lang="en-US" sz="3200" dirty="0" smtClean="0">
                <a:solidFill>
                  <a:srgbClr val="FF6600"/>
                </a:solidFill>
                <a:latin typeface="Apple Casual"/>
                <a:cs typeface="Apple Casual"/>
              </a:rPr>
              <a:t> &amp; wildlife 	crossings</a:t>
            </a:r>
          </a:p>
          <a:p>
            <a:pPr>
              <a:buFont typeface="Arial"/>
              <a:buChar char="•"/>
            </a:pPr>
            <a:r>
              <a:rPr lang="en-US" sz="3200" dirty="0" smtClean="0">
                <a:solidFill>
                  <a:srgbClr val="FF6600"/>
                </a:solidFill>
                <a:latin typeface="Apple Casual"/>
                <a:cs typeface="Apple Casual"/>
              </a:rPr>
              <a:t>Horse slaughter</a:t>
            </a:r>
            <a:endParaRPr lang="en-US" sz="3200" dirty="0">
              <a:solidFill>
                <a:srgbClr val="FF6600"/>
              </a:solidFill>
              <a:latin typeface="Apple Casual"/>
              <a:cs typeface="Apple Casual"/>
            </a:endParaRPr>
          </a:p>
        </p:txBody>
      </p:sp>
      <p:pic>
        <p:nvPicPr>
          <p:cNvPr id="17" name="Picture 16" descr="P1090692.JPG"/>
          <p:cNvPicPr>
            <a:picLocks noChangeAspect="1"/>
          </p:cNvPicPr>
          <p:nvPr/>
        </p:nvPicPr>
        <p:blipFill>
          <a:blip r:embed="rId6"/>
          <a:stretch>
            <a:fillRect/>
          </a:stretch>
        </p:blipFill>
        <p:spPr>
          <a:xfrm>
            <a:off x="3629224" y="991447"/>
            <a:ext cx="381000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fraser-lynx-money-shot41 copy.jpg"/>
          <p:cNvPicPr>
            <a:picLocks noChangeAspect="1"/>
          </p:cNvPicPr>
          <p:nvPr/>
        </p:nvPicPr>
        <p:blipFill>
          <a:blip r:embed="rId7"/>
          <a:stretch>
            <a:fillRect/>
          </a:stretch>
        </p:blipFill>
        <p:spPr>
          <a:xfrm>
            <a:off x="5448932" y="2723860"/>
            <a:ext cx="3549757" cy="2665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descr="100726_Wrestling01_NB1-600x400.jpg"/>
          <p:cNvPicPr>
            <a:picLocks noChangeAspect="1"/>
          </p:cNvPicPr>
          <p:nvPr/>
        </p:nvPicPr>
        <p:blipFill>
          <a:blip r:embed="rId8"/>
          <a:stretch>
            <a:fillRect/>
          </a:stretch>
        </p:blipFill>
        <p:spPr>
          <a:xfrm rot="420000">
            <a:off x="4143754" y="4167207"/>
            <a:ext cx="3675888" cy="2450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sp>
        <p:nvSpPr>
          <p:cNvPr id="21" name="TextBox 20"/>
          <p:cNvSpPr txBox="1"/>
          <p:nvPr/>
        </p:nvSpPr>
        <p:spPr>
          <a:xfrm>
            <a:off x="2996935" y="302365"/>
            <a:ext cx="5681927" cy="584776"/>
          </a:xfrm>
          <a:prstGeom prst="rect">
            <a:avLst/>
          </a:prstGeom>
          <a:noFill/>
        </p:spPr>
        <p:txBody>
          <a:bodyPr wrap="square" rtlCol="0">
            <a:spAutoFit/>
          </a:bodyPr>
          <a:lstStyle/>
          <a:p>
            <a:pPr algn="ctr"/>
            <a:r>
              <a:rPr lang="en-US" sz="3200" dirty="0" smtClean="0">
                <a:solidFill>
                  <a:srgbClr val="FF6600"/>
                </a:solidFill>
                <a:latin typeface="Apple Casual"/>
                <a:cs typeface="Apple Casual"/>
              </a:rPr>
              <a:t>Animal activism can include:</a:t>
            </a:r>
            <a:endParaRPr lang="en-US" sz="3200" dirty="0">
              <a:solidFill>
                <a:srgbClr val="FF6600"/>
              </a:solidFill>
              <a:latin typeface="Apple Casual"/>
              <a:cs typeface="Apple Casual"/>
            </a:endParaRPr>
          </a:p>
        </p:txBody>
      </p:sp>
      <p:grpSp>
        <p:nvGrpSpPr>
          <p:cNvPr id="2" name="Group 6"/>
          <p:cNvGrpSpPr/>
          <p:nvPr/>
        </p:nvGrpSpPr>
        <p:grpSpPr>
          <a:xfrm>
            <a:off x="147531" y="88400"/>
            <a:ext cx="2843101" cy="1070861"/>
            <a:chOff x="685800" y="1905000"/>
            <a:chExt cx="8077200" cy="2903370"/>
          </a:xfrm>
        </p:grpSpPr>
        <p:pic>
          <p:nvPicPr>
            <p:cNvPr id="8" name="Picture 7" descr="ON_Clear complete copy.png"/>
            <p:cNvPicPr>
              <a:picLocks noChangeAspect="1"/>
            </p:cNvPicPr>
            <p:nvPr/>
          </p:nvPicPr>
          <p:blipFill>
            <a:blip r:embed="rId4" cstate="print"/>
            <a:stretch>
              <a:fillRect/>
            </a:stretch>
          </p:blipFill>
          <p:spPr>
            <a:xfrm>
              <a:off x="685800" y="2111828"/>
              <a:ext cx="2791522" cy="2637152"/>
            </a:xfrm>
            <a:prstGeom prst="rect">
              <a:avLst/>
            </a:prstGeom>
          </p:spPr>
        </p:pic>
        <p:pic>
          <p:nvPicPr>
            <p:cNvPr id="9" name="Picture 8" descr="ON text copy.png"/>
            <p:cNvPicPr>
              <a:picLocks noChangeAspect="1"/>
            </p:cNvPicPr>
            <p:nvPr/>
          </p:nvPicPr>
          <p:blipFill>
            <a:blip r:embed="rId5" cstate="print"/>
            <a:stretch>
              <a:fillRect/>
            </a:stretch>
          </p:blipFill>
          <p:spPr>
            <a:xfrm>
              <a:off x="3352800" y="1905000"/>
              <a:ext cx="5410200" cy="2903370"/>
            </a:xfrm>
            <a:prstGeom prst="rect">
              <a:avLst/>
            </a:prstGeom>
          </p:spPr>
        </p:pic>
      </p:grpSp>
      <p:sp>
        <p:nvSpPr>
          <p:cNvPr id="10" name="TextBox 9"/>
          <p:cNvSpPr txBox="1"/>
          <p:nvPr/>
        </p:nvSpPr>
        <p:spPr>
          <a:xfrm>
            <a:off x="334231" y="1403627"/>
            <a:ext cx="4300437" cy="4524315"/>
          </a:xfrm>
          <a:prstGeom prst="rect">
            <a:avLst/>
          </a:prstGeom>
          <a:noFill/>
        </p:spPr>
        <p:txBody>
          <a:bodyPr wrap="square" rtlCol="0">
            <a:spAutoFit/>
          </a:bodyPr>
          <a:lstStyle/>
          <a:p>
            <a:pPr>
              <a:buFont typeface="Arial"/>
              <a:buChar char="•"/>
            </a:pPr>
            <a:r>
              <a:rPr lang="en-US" sz="3200" dirty="0" smtClean="0">
                <a:solidFill>
                  <a:srgbClr val="FF6600"/>
                </a:solidFill>
                <a:latin typeface="Apple Casual"/>
                <a:cs typeface="Apple Casual"/>
              </a:rPr>
              <a:t>Dog fighting</a:t>
            </a:r>
          </a:p>
          <a:p>
            <a:pPr>
              <a:buFont typeface="Arial"/>
              <a:buChar char="•"/>
            </a:pPr>
            <a:r>
              <a:rPr lang="en-US" sz="3200" dirty="0" smtClean="0">
                <a:solidFill>
                  <a:srgbClr val="FF6600"/>
                </a:solidFill>
                <a:latin typeface="Apple Casual"/>
                <a:cs typeface="Apple Casual"/>
              </a:rPr>
              <a:t>Bear pits</a:t>
            </a:r>
          </a:p>
          <a:p>
            <a:pPr>
              <a:buFont typeface="Arial"/>
              <a:buChar char="•"/>
            </a:pPr>
            <a:r>
              <a:rPr lang="en-US" sz="3200" dirty="0" smtClean="0">
                <a:solidFill>
                  <a:srgbClr val="FF6600"/>
                </a:solidFill>
                <a:latin typeface="Apple Casual"/>
                <a:cs typeface="Apple Casual"/>
              </a:rPr>
              <a:t>ESA protection</a:t>
            </a:r>
            <a:endParaRPr lang="en-US" sz="2400" dirty="0" smtClean="0">
              <a:solidFill>
                <a:srgbClr val="FF6600"/>
              </a:solidFill>
              <a:latin typeface="Apple Casual"/>
              <a:cs typeface="Apple Casual"/>
            </a:endParaRPr>
          </a:p>
          <a:p>
            <a:pPr>
              <a:buFont typeface="Arial"/>
              <a:buChar char="•"/>
            </a:pPr>
            <a:r>
              <a:rPr lang="en-US" sz="3200" dirty="0" smtClean="0">
                <a:solidFill>
                  <a:srgbClr val="FF6600"/>
                </a:solidFill>
                <a:latin typeface="Apple Casual"/>
                <a:cs typeface="Apple Casual"/>
              </a:rPr>
              <a:t>Wolves/predators</a:t>
            </a:r>
          </a:p>
          <a:p>
            <a:pPr>
              <a:buFont typeface="Arial"/>
              <a:buChar char="•"/>
            </a:pPr>
            <a:r>
              <a:rPr lang="en-US" sz="3200" dirty="0" smtClean="0">
                <a:solidFill>
                  <a:srgbClr val="FF6600"/>
                </a:solidFill>
                <a:latin typeface="Apple Casual"/>
                <a:cs typeface="Apple Casual"/>
              </a:rPr>
              <a:t>Dairy industry </a:t>
            </a:r>
          </a:p>
          <a:p>
            <a:pPr>
              <a:buFont typeface="Arial"/>
              <a:buChar char="•"/>
            </a:pPr>
            <a:r>
              <a:rPr lang="en-US" sz="3200" dirty="0" smtClean="0">
                <a:solidFill>
                  <a:srgbClr val="FF6600"/>
                </a:solidFill>
                <a:latin typeface="Apple Casual"/>
                <a:cs typeface="Apple Casual"/>
              </a:rPr>
              <a:t>Balloon releases</a:t>
            </a:r>
          </a:p>
          <a:p>
            <a:pPr>
              <a:buFont typeface="Arial"/>
              <a:buChar char="•"/>
            </a:pPr>
            <a:r>
              <a:rPr lang="en-US" sz="3200" dirty="0" smtClean="0">
                <a:solidFill>
                  <a:srgbClr val="FF6600"/>
                </a:solidFill>
                <a:latin typeface="Apple Casual"/>
                <a:cs typeface="Apple Casual"/>
              </a:rPr>
              <a:t>Captive marine 	mammals</a:t>
            </a:r>
          </a:p>
          <a:p>
            <a:pPr>
              <a:buFont typeface="Arial"/>
              <a:buChar char="•"/>
            </a:pPr>
            <a:r>
              <a:rPr lang="en-US" sz="3200" dirty="0" smtClean="0">
                <a:solidFill>
                  <a:srgbClr val="FF6600"/>
                </a:solidFill>
                <a:latin typeface="Apple Casual"/>
                <a:cs typeface="Apple Casual"/>
              </a:rPr>
              <a:t>Trapping</a:t>
            </a:r>
          </a:p>
        </p:txBody>
      </p:sp>
      <p:pic>
        <p:nvPicPr>
          <p:cNvPr id="12" name="Picture 11"/>
          <p:cNvPicPr>
            <a:picLocks noChangeAspect="1"/>
          </p:cNvPicPr>
          <p:nvPr/>
        </p:nvPicPr>
        <p:blipFill>
          <a:blip r:embed="rId6"/>
          <a:stretch>
            <a:fillRect/>
          </a:stretch>
        </p:blipFill>
        <p:spPr>
          <a:xfrm>
            <a:off x="3910326" y="887141"/>
            <a:ext cx="2764494" cy="3176227"/>
          </a:xfrm>
          <a:prstGeom prst="rect">
            <a:avLst/>
          </a:prstGeom>
        </p:spPr>
      </p:pic>
      <p:pic>
        <p:nvPicPr>
          <p:cNvPr id="11" name="Picture 10"/>
          <p:cNvPicPr>
            <a:picLocks noChangeAspect="1"/>
          </p:cNvPicPr>
          <p:nvPr/>
        </p:nvPicPr>
        <p:blipFill>
          <a:blip r:embed="rId7"/>
          <a:srcRect/>
          <a:stretch>
            <a:fillRect/>
          </a:stretch>
        </p:blipFill>
        <p:spPr>
          <a:xfrm rot="420000">
            <a:off x="5643200" y="2922198"/>
            <a:ext cx="3411672" cy="2282339"/>
          </a:xfrm>
          <a:prstGeom prst="rect">
            <a:avLst/>
          </a:prstGeom>
        </p:spPr>
      </p:pic>
      <p:pic>
        <p:nvPicPr>
          <p:cNvPr id="16" name="Picture 15" descr="dolphins_marinelandofcanada.jpg"/>
          <p:cNvPicPr>
            <a:picLocks noChangeAspect="1"/>
          </p:cNvPicPr>
          <p:nvPr/>
        </p:nvPicPr>
        <p:blipFill>
          <a:blip r:embed="rId8"/>
          <a:stretch>
            <a:fillRect/>
          </a:stretch>
        </p:blipFill>
        <p:spPr>
          <a:xfrm rot="420000">
            <a:off x="3486966" y="4515344"/>
            <a:ext cx="3303787" cy="2235562"/>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sp>
        <p:nvSpPr>
          <p:cNvPr id="21" name="TextBox 20"/>
          <p:cNvSpPr txBox="1"/>
          <p:nvPr/>
        </p:nvSpPr>
        <p:spPr>
          <a:xfrm>
            <a:off x="2996935" y="302365"/>
            <a:ext cx="5715350" cy="584776"/>
          </a:xfrm>
          <a:prstGeom prst="rect">
            <a:avLst/>
          </a:prstGeom>
          <a:noFill/>
        </p:spPr>
        <p:txBody>
          <a:bodyPr wrap="square" rtlCol="0">
            <a:spAutoFit/>
          </a:bodyPr>
          <a:lstStyle/>
          <a:p>
            <a:pPr algn="ctr"/>
            <a:r>
              <a:rPr lang="en-US" sz="3200" dirty="0" smtClean="0">
                <a:solidFill>
                  <a:srgbClr val="FF6600"/>
                </a:solidFill>
                <a:latin typeface="Apple Casual"/>
                <a:cs typeface="Apple Casual"/>
              </a:rPr>
              <a:t>Animal activism can include:</a:t>
            </a:r>
            <a:endParaRPr lang="en-US" sz="3200" dirty="0">
              <a:solidFill>
                <a:srgbClr val="FF6600"/>
              </a:solidFill>
              <a:latin typeface="Apple Casual"/>
              <a:cs typeface="Apple Casual"/>
            </a:endParaRPr>
          </a:p>
        </p:txBody>
      </p:sp>
      <p:grpSp>
        <p:nvGrpSpPr>
          <p:cNvPr id="2" name="Group 6"/>
          <p:cNvGrpSpPr/>
          <p:nvPr/>
        </p:nvGrpSpPr>
        <p:grpSpPr>
          <a:xfrm>
            <a:off x="147531" y="88400"/>
            <a:ext cx="2843101" cy="1070861"/>
            <a:chOff x="685800" y="1905000"/>
            <a:chExt cx="8077200" cy="2903370"/>
          </a:xfrm>
        </p:grpSpPr>
        <p:pic>
          <p:nvPicPr>
            <p:cNvPr id="8" name="Picture 7" descr="ON_Clear complete copy.png"/>
            <p:cNvPicPr>
              <a:picLocks noChangeAspect="1"/>
            </p:cNvPicPr>
            <p:nvPr/>
          </p:nvPicPr>
          <p:blipFill>
            <a:blip r:embed="rId4" cstate="print"/>
            <a:stretch>
              <a:fillRect/>
            </a:stretch>
          </p:blipFill>
          <p:spPr>
            <a:xfrm>
              <a:off x="685800" y="2111828"/>
              <a:ext cx="2791522" cy="2637152"/>
            </a:xfrm>
            <a:prstGeom prst="rect">
              <a:avLst/>
            </a:prstGeom>
          </p:spPr>
        </p:pic>
        <p:pic>
          <p:nvPicPr>
            <p:cNvPr id="9" name="Picture 8" descr="ON text copy.png"/>
            <p:cNvPicPr>
              <a:picLocks noChangeAspect="1"/>
            </p:cNvPicPr>
            <p:nvPr/>
          </p:nvPicPr>
          <p:blipFill>
            <a:blip r:embed="rId5" cstate="print"/>
            <a:stretch>
              <a:fillRect/>
            </a:stretch>
          </p:blipFill>
          <p:spPr>
            <a:xfrm>
              <a:off x="3352800" y="1905000"/>
              <a:ext cx="5410200" cy="2903370"/>
            </a:xfrm>
            <a:prstGeom prst="rect">
              <a:avLst/>
            </a:prstGeom>
          </p:spPr>
        </p:pic>
      </p:grpSp>
      <p:pic>
        <p:nvPicPr>
          <p:cNvPr id="11" name="Picture 10" descr="boiledalive.jpg"/>
          <p:cNvPicPr>
            <a:picLocks noChangeAspect="1"/>
          </p:cNvPicPr>
          <p:nvPr/>
        </p:nvPicPr>
        <p:blipFill>
          <a:blip r:embed="rId6"/>
          <a:stretch>
            <a:fillRect/>
          </a:stretch>
        </p:blipFill>
        <p:spPr>
          <a:xfrm>
            <a:off x="3999891" y="887141"/>
            <a:ext cx="381000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descr="Picture8-300x241.jpg"/>
          <p:cNvPicPr>
            <a:picLocks noChangeAspect="1"/>
          </p:cNvPicPr>
          <p:nvPr/>
        </p:nvPicPr>
        <p:blipFill>
          <a:blip r:embed="rId7"/>
          <a:stretch>
            <a:fillRect/>
          </a:stretch>
        </p:blipFill>
        <p:spPr>
          <a:xfrm>
            <a:off x="5222590" y="3036092"/>
            <a:ext cx="3810000" cy="3060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descr="AA049685.png"/>
          <p:cNvPicPr>
            <a:picLocks noChangeAspect="1"/>
          </p:cNvPicPr>
          <p:nvPr/>
        </p:nvPicPr>
        <p:blipFill>
          <a:blip r:embed="rId8"/>
          <a:stretch>
            <a:fillRect/>
          </a:stretch>
        </p:blipFill>
        <p:spPr>
          <a:xfrm>
            <a:off x="3460114" y="3744331"/>
            <a:ext cx="2905125" cy="3073400"/>
          </a:xfrm>
          <a:prstGeom prst="rect">
            <a:avLst/>
          </a:prstGeom>
        </p:spPr>
      </p:pic>
      <p:sp>
        <p:nvSpPr>
          <p:cNvPr id="10" name="TextBox 9"/>
          <p:cNvSpPr txBox="1"/>
          <p:nvPr/>
        </p:nvSpPr>
        <p:spPr>
          <a:xfrm>
            <a:off x="334231" y="1403627"/>
            <a:ext cx="4300437" cy="5016757"/>
          </a:xfrm>
          <a:prstGeom prst="rect">
            <a:avLst/>
          </a:prstGeom>
          <a:noFill/>
        </p:spPr>
        <p:txBody>
          <a:bodyPr wrap="square" rtlCol="0">
            <a:spAutoFit/>
          </a:bodyPr>
          <a:lstStyle/>
          <a:p>
            <a:pPr>
              <a:buFont typeface="Arial"/>
              <a:buChar char="•"/>
            </a:pPr>
            <a:r>
              <a:rPr lang="en-US" sz="3200" dirty="0" smtClean="0">
                <a:solidFill>
                  <a:srgbClr val="FF6600"/>
                </a:solidFill>
                <a:latin typeface="Apple Casual"/>
                <a:cs typeface="Apple Casual"/>
              </a:rPr>
              <a:t>Circus exploitation</a:t>
            </a:r>
          </a:p>
          <a:p>
            <a:pPr>
              <a:buFont typeface="Arial"/>
              <a:buChar char="•"/>
            </a:pPr>
            <a:r>
              <a:rPr lang="en-US" sz="3200" dirty="0" smtClean="0">
                <a:solidFill>
                  <a:srgbClr val="FF6600"/>
                </a:solidFill>
                <a:latin typeface="Apple Casual"/>
                <a:cs typeface="Apple Casual"/>
              </a:rPr>
              <a:t>Feral cats</a:t>
            </a:r>
          </a:p>
          <a:p>
            <a:pPr>
              <a:buFont typeface="Arial"/>
              <a:buChar char="•"/>
            </a:pPr>
            <a:r>
              <a:rPr lang="en-US" sz="3200" dirty="0" smtClean="0">
                <a:solidFill>
                  <a:srgbClr val="FF6600"/>
                </a:solidFill>
                <a:latin typeface="Apple Casual"/>
                <a:cs typeface="Apple Casual"/>
              </a:rPr>
              <a:t>Lobsters &amp; crabs</a:t>
            </a:r>
          </a:p>
          <a:p>
            <a:pPr>
              <a:buFont typeface="Arial"/>
              <a:buChar char="•"/>
            </a:pPr>
            <a:r>
              <a:rPr lang="en-US" sz="3200" dirty="0" smtClean="0">
                <a:solidFill>
                  <a:srgbClr val="FF6600"/>
                </a:solidFill>
                <a:latin typeface="Apple Casual"/>
                <a:cs typeface="Apple Casual"/>
              </a:rPr>
              <a:t>Puppy mills</a:t>
            </a:r>
          </a:p>
          <a:p>
            <a:pPr>
              <a:buFont typeface="Arial"/>
              <a:buChar char="•"/>
            </a:pPr>
            <a:r>
              <a:rPr lang="en-US" sz="3200" dirty="0" smtClean="0">
                <a:solidFill>
                  <a:srgbClr val="FF6600"/>
                </a:solidFill>
                <a:latin typeface="Apple Casual"/>
                <a:cs typeface="Apple Casual"/>
              </a:rPr>
              <a:t>Bacon craze</a:t>
            </a:r>
          </a:p>
          <a:p>
            <a:pPr>
              <a:buFont typeface="Arial"/>
              <a:buChar char="•"/>
            </a:pPr>
            <a:r>
              <a:rPr lang="en-US" sz="3200" dirty="0" smtClean="0">
                <a:solidFill>
                  <a:srgbClr val="FF6600"/>
                </a:solidFill>
                <a:latin typeface="Apple Casual"/>
                <a:cs typeface="Apple Casual"/>
              </a:rPr>
              <a:t>Horse &amp; greyhound 	racing</a:t>
            </a:r>
          </a:p>
          <a:p>
            <a:pPr>
              <a:buFont typeface="Arial"/>
              <a:buChar char="•"/>
            </a:pPr>
            <a:r>
              <a:rPr lang="en-US" sz="3200" dirty="0" smtClean="0">
                <a:solidFill>
                  <a:srgbClr val="FF6600"/>
                </a:solidFill>
                <a:latin typeface="Apple Casual"/>
                <a:cs typeface="Apple Casual"/>
              </a:rPr>
              <a:t>Climate change</a:t>
            </a:r>
          </a:p>
          <a:p>
            <a:pPr>
              <a:buFont typeface="Arial"/>
              <a:buChar char="•"/>
            </a:pPr>
            <a:r>
              <a:rPr lang="en-US" sz="3200" dirty="0" smtClean="0">
                <a:solidFill>
                  <a:srgbClr val="FF6600"/>
                </a:solidFill>
                <a:latin typeface="Apple Casual"/>
                <a:cs typeface="Apple Casual"/>
              </a:rPr>
              <a:t>and more…</a:t>
            </a:r>
          </a:p>
          <a:p>
            <a:pPr>
              <a:buFont typeface="Arial"/>
              <a:buChar char="•"/>
            </a:pPr>
            <a:endParaRPr lang="en-US" sz="3200" dirty="0" smtClean="0">
              <a:solidFill>
                <a:srgbClr val="FF6600"/>
              </a:solidFill>
              <a:latin typeface="Apple Casual"/>
              <a:cs typeface="Apple Casual"/>
            </a:endParaRPr>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jpeg"/>
          <p:cNvPicPr>
            <a:picLocks noChangeAspect="1"/>
          </p:cNvPicPr>
          <p:nvPr/>
        </p:nvPicPr>
        <p:blipFill>
          <a:blip r:embed="rId2"/>
          <a:stretch>
            <a:fillRect/>
          </a:stretch>
        </p:blipFill>
        <p:spPr>
          <a:xfrm>
            <a:off x="347663" y="236915"/>
            <a:ext cx="1739900" cy="1600200"/>
          </a:xfrm>
          <a:prstGeom prst="rect">
            <a:avLst/>
          </a:prstGeom>
        </p:spPr>
      </p:pic>
      <p:sp>
        <p:nvSpPr>
          <p:cNvPr id="3" name="TextBox 2"/>
          <p:cNvSpPr txBox="1"/>
          <p:nvPr/>
        </p:nvSpPr>
        <p:spPr>
          <a:xfrm>
            <a:off x="2254818" y="427613"/>
            <a:ext cx="6647826" cy="646331"/>
          </a:xfrm>
          <a:prstGeom prst="rect">
            <a:avLst/>
          </a:prstGeom>
          <a:noFill/>
        </p:spPr>
        <p:txBody>
          <a:bodyPr wrap="square" rtlCol="0">
            <a:spAutoFit/>
          </a:bodyPr>
          <a:lstStyle/>
          <a:p>
            <a:r>
              <a:rPr lang="en-US" sz="3600" dirty="0" smtClean="0">
                <a:solidFill>
                  <a:srgbClr val="FF0000"/>
                </a:solidFill>
                <a:latin typeface="Apple Casual"/>
                <a:cs typeface="Apple Casual"/>
              </a:rPr>
              <a:t>WHAT CAN *YOU* DO?</a:t>
            </a:r>
            <a:endParaRPr lang="en-US" sz="3600" dirty="0">
              <a:solidFill>
                <a:srgbClr val="FF0000"/>
              </a:solidFill>
              <a:latin typeface="Apple Casual"/>
              <a:cs typeface="Apple Casual"/>
            </a:endParaRPr>
          </a:p>
        </p:txBody>
      </p:sp>
      <p:pic>
        <p:nvPicPr>
          <p:cNvPr id="4" name="Picture 3"/>
          <p:cNvPicPr>
            <a:picLocks noChangeAspect="1"/>
          </p:cNvPicPr>
          <p:nvPr/>
        </p:nvPicPr>
        <p:blipFill>
          <a:blip r:embed="rId3"/>
          <a:stretch>
            <a:fillRect/>
          </a:stretch>
        </p:blipFill>
        <p:spPr>
          <a:xfrm rot="780000">
            <a:off x="5123961" y="2225916"/>
            <a:ext cx="3514383" cy="42140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347663" y="2591205"/>
            <a:ext cx="4860985" cy="3046988"/>
          </a:xfrm>
          <a:prstGeom prst="rect">
            <a:avLst/>
          </a:prstGeom>
          <a:noFill/>
        </p:spPr>
        <p:txBody>
          <a:bodyPr wrap="square" rtlCol="0">
            <a:spAutoFit/>
          </a:bodyPr>
          <a:lstStyle/>
          <a:p>
            <a:r>
              <a:rPr lang="en-US" sz="3200" b="1" dirty="0" smtClean="0">
                <a:solidFill>
                  <a:srgbClr val="800000"/>
                </a:solidFill>
                <a:latin typeface="Arial Rounded MT Bold"/>
                <a:cs typeface="Arial Rounded MT Bold"/>
              </a:rPr>
              <a:t>Contact your MT Representative to Congress and ask him or her to support &amp; co-sponsor the Humane Cosmetics Act. </a:t>
            </a:r>
            <a:endParaRPr lang="en-US" sz="3200" b="1" dirty="0">
              <a:solidFill>
                <a:srgbClr val="800000"/>
              </a:solidFill>
              <a:latin typeface="Arial Rounded MT Bold"/>
              <a:cs typeface="Arial Rounded MT Bold"/>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a:stretch>
            <a:fillRect/>
          </a:stretch>
        </p:blipFill>
        <p:spPr>
          <a:xfrm>
            <a:off x="7240896" y="0"/>
            <a:ext cx="1903104" cy="1524000"/>
          </a:xfrm>
          <a:prstGeom prst="rect">
            <a:avLst/>
          </a:prstGeom>
        </p:spPr>
      </p:pic>
      <p:pic>
        <p:nvPicPr>
          <p:cNvPr id="4" name="Picture 3"/>
          <p:cNvPicPr>
            <a:picLocks noChangeAspect="1"/>
          </p:cNvPicPr>
          <p:nvPr/>
        </p:nvPicPr>
        <p:blipFill>
          <a:blip r:embed="rId5"/>
          <a:stretch>
            <a:fillRect/>
          </a:stretch>
        </p:blipFill>
        <p:spPr>
          <a:xfrm>
            <a:off x="0" y="0"/>
            <a:ext cx="1905000" cy="1333500"/>
          </a:xfrm>
          <a:prstGeom prst="rect">
            <a:avLst/>
          </a:prstGeom>
        </p:spPr>
      </p:pic>
      <p:pic>
        <p:nvPicPr>
          <p:cNvPr id="5" name="Picture 4"/>
          <p:cNvPicPr>
            <a:picLocks noChangeAspect="1"/>
          </p:cNvPicPr>
          <p:nvPr/>
        </p:nvPicPr>
        <p:blipFill>
          <a:blip r:embed="rId6"/>
          <a:stretch>
            <a:fillRect/>
          </a:stretch>
        </p:blipFill>
        <p:spPr>
          <a:xfrm>
            <a:off x="1407325" y="246493"/>
            <a:ext cx="1637830" cy="1277507"/>
          </a:xfrm>
          <a:prstGeom prst="rect">
            <a:avLst/>
          </a:prstGeom>
        </p:spPr>
      </p:pic>
      <p:pic>
        <p:nvPicPr>
          <p:cNvPr id="9" name="Picture 8"/>
          <p:cNvPicPr>
            <a:picLocks noChangeAspect="1"/>
          </p:cNvPicPr>
          <p:nvPr/>
        </p:nvPicPr>
        <p:blipFill>
          <a:blip r:embed="rId7"/>
          <a:stretch>
            <a:fillRect/>
          </a:stretch>
        </p:blipFill>
        <p:spPr>
          <a:xfrm>
            <a:off x="2758392" y="48224"/>
            <a:ext cx="1564366" cy="1654867"/>
          </a:xfrm>
          <a:prstGeom prst="rect">
            <a:avLst/>
          </a:prstGeom>
        </p:spPr>
      </p:pic>
      <p:pic>
        <p:nvPicPr>
          <p:cNvPr id="12" name="Picture 11"/>
          <p:cNvPicPr>
            <a:picLocks noChangeAspect="1"/>
          </p:cNvPicPr>
          <p:nvPr/>
        </p:nvPicPr>
        <p:blipFill>
          <a:blip r:embed="rId8"/>
          <a:stretch>
            <a:fillRect/>
          </a:stretch>
        </p:blipFill>
        <p:spPr>
          <a:xfrm>
            <a:off x="7943994" y="5393392"/>
            <a:ext cx="1200006" cy="1464608"/>
          </a:xfrm>
          <a:prstGeom prst="rect">
            <a:avLst/>
          </a:prstGeom>
        </p:spPr>
      </p:pic>
      <p:pic>
        <p:nvPicPr>
          <p:cNvPr id="8" name="Picture 7"/>
          <p:cNvPicPr>
            <a:picLocks noChangeAspect="1"/>
          </p:cNvPicPr>
          <p:nvPr/>
        </p:nvPicPr>
        <p:blipFill>
          <a:blip r:embed="rId9"/>
          <a:stretch>
            <a:fillRect/>
          </a:stretch>
        </p:blipFill>
        <p:spPr>
          <a:xfrm>
            <a:off x="3917603" y="130866"/>
            <a:ext cx="1289563" cy="1739807"/>
          </a:xfrm>
          <a:prstGeom prst="rect">
            <a:avLst/>
          </a:prstGeom>
        </p:spPr>
      </p:pic>
      <p:pic>
        <p:nvPicPr>
          <p:cNvPr id="16" name="Picture 15"/>
          <p:cNvPicPr>
            <a:picLocks noChangeAspect="1"/>
          </p:cNvPicPr>
          <p:nvPr/>
        </p:nvPicPr>
        <p:blipFill>
          <a:blip r:embed="rId10"/>
          <a:stretch>
            <a:fillRect/>
          </a:stretch>
        </p:blipFill>
        <p:spPr>
          <a:xfrm>
            <a:off x="5801054" y="246493"/>
            <a:ext cx="1789044" cy="1340056"/>
          </a:xfrm>
          <a:prstGeom prst="rect">
            <a:avLst/>
          </a:prstGeom>
        </p:spPr>
      </p:pic>
      <p:pic>
        <p:nvPicPr>
          <p:cNvPr id="18" name="Picture 17"/>
          <p:cNvPicPr>
            <a:picLocks noChangeAspect="1"/>
          </p:cNvPicPr>
          <p:nvPr/>
        </p:nvPicPr>
        <p:blipFill>
          <a:blip r:embed="rId11"/>
          <a:stretch>
            <a:fillRect/>
          </a:stretch>
        </p:blipFill>
        <p:spPr>
          <a:xfrm>
            <a:off x="7590098" y="5703895"/>
            <a:ext cx="707791" cy="1154105"/>
          </a:xfrm>
          <a:prstGeom prst="rect">
            <a:avLst/>
          </a:prstGeom>
        </p:spPr>
      </p:pic>
      <p:pic>
        <p:nvPicPr>
          <p:cNvPr id="13" name="Picture 12"/>
          <p:cNvPicPr>
            <a:picLocks noChangeAspect="1"/>
          </p:cNvPicPr>
          <p:nvPr/>
        </p:nvPicPr>
        <p:blipFill>
          <a:blip r:embed="rId12"/>
          <a:stretch>
            <a:fillRect/>
          </a:stretch>
        </p:blipFill>
        <p:spPr>
          <a:xfrm>
            <a:off x="4898511" y="-25399"/>
            <a:ext cx="999797" cy="1640693"/>
          </a:xfrm>
          <a:prstGeom prst="rect">
            <a:avLst/>
          </a:prstGeom>
        </p:spPr>
      </p:pic>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23" name="TextBox 22"/>
          <p:cNvSpPr txBox="1"/>
          <p:nvPr/>
        </p:nvSpPr>
        <p:spPr>
          <a:xfrm>
            <a:off x="314978" y="1738535"/>
            <a:ext cx="7758491" cy="6001642"/>
          </a:xfrm>
          <a:prstGeom prst="rect">
            <a:avLst/>
          </a:prstGeom>
          <a:noFill/>
        </p:spPr>
        <p:txBody>
          <a:bodyPr wrap="square" rtlCol="0">
            <a:spAutoFit/>
          </a:bodyPr>
          <a:lstStyle/>
          <a:p>
            <a:pPr>
              <a:buFont typeface="Arial"/>
              <a:buChar char="•"/>
            </a:pPr>
            <a:r>
              <a:rPr lang="en-US" sz="3200" b="1" dirty="0" smtClean="0">
                <a:solidFill>
                  <a:srgbClr val="FF6600"/>
                </a:solidFill>
                <a:latin typeface="Apple Casual"/>
                <a:cs typeface="Apple Casual"/>
              </a:rPr>
              <a:t>What is activism?</a:t>
            </a:r>
          </a:p>
          <a:p>
            <a:pPr>
              <a:buFont typeface="Arial"/>
              <a:buChar char="•"/>
            </a:pPr>
            <a:r>
              <a:rPr lang="en-US" sz="3200" b="1" dirty="0" smtClean="0">
                <a:solidFill>
                  <a:srgbClr val="FF6600"/>
                </a:solidFill>
                <a:latin typeface="Apple Casual"/>
                <a:cs typeface="Apple Casual"/>
              </a:rPr>
              <a:t>Animals, consciousness, </a:t>
            </a:r>
          </a:p>
          <a:p>
            <a:r>
              <a:rPr lang="en-US" sz="3200" b="1" dirty="0" smtClean="0">
                <a:solidFill>
                  <a:srgbClr val="FF6600"/>
                </a:solidFill>
                <a:latin typeface="Apple Casual"/>
                <a:cs typeface="Apple Casual"/>
              </a:rPr>
              <a:t>	sentience</a:t>
            </a:r>
          </a:p>
          <a:p>
            <a:pPr>
              <a:buFont typeface="Arial"/>
              <a:buChar char="•"/>
            </a:pPr>
            <a:r>
              <a:rPr lang="en-US" sz="3200" b="1" dirty="0" smtClean="0">
                <a:solidFill>
                  <a:srgbClr val="FF6600"/>
                </a:solidFill>
                <a:latin typeface="Apple Casual"/>
                <a:cs typeface="Apple Casual"/>
              </a:rPr>
              <a:t>Cosmetic testing</a:t>
            </a:r>
          </a:p>
          <a:p>
            <a:pPr>
              <a:buFont typeface="Arial"/>
              <a:buChar char="•"/>
            </a:pPr>
            <a:r>
              <a:rPr lang="en-US" sz="3200" b="1" dirty="0" smtClean="0">
                <a:solidFill>
                  <a:srgbClr val="FF6600"/>
                </a:solidFill>
                <a:latin typeface="Apple Casual"/>
                <a:cs typeface="Apple Casual"/>
              </a:rPr>
              <a:t>Educational use</a:t>
            </a:r>
          </a:p>
          <a:p>
            <a:pPr>
              <a:buFont typeface="Arial"/>
              <a:buChar char="•"/>
            </a:pPr>
            <a:r>
              <a:rPr lang="en-US" sz="3200" b="1" dirty="0" smtClean="0">
                <a:solidFill>
                  <a:srgbClr val="FF6600"/>
                </a:solidFill>
                <a:latin typeface="Apple Casual"/>
                <a:cs typeface="Apple Casual"/>
              </a:rPr>
              <a:t>Speciesism – what is it?</a:t>
            </a:r>
          </a:p>
          <a:p>
            <a:pPr>
              <a:buFont typeface="Arial"/>
              <a:buChar char="•"/>
            </a:pPr>
            <a:r>
              <a:rPr lang="en-US" sz="3200" b="1" dirty="0" smtClean="0">
                <a:solidFill>
                  <a:srgbClr val="FF6600"/>
                </a:solidFill>
                <a:latin typeface="Apple Casual"/>
                <a:cs typeface="Apple Casual"/>
              </a:rPr>
              <a:t>Animal activism &amp; how we work for 	justice for animals</a:t>
            </a:r>
          </a:p>
          <a:p>
            <a:pPr>
              <a:buFont typeface="Arial"/>
              <a:buChar char="•"/>
            </a:pPr>
            <a:r>
              <a:rPr lang="en-US" sz="3200" b="1" dirty="0" smtClean="0">
                <a:solidFill>
                  <a:srgbClr val="FF6600"/>
                </a:solidFill>
                <a:latin typeface="Apple Casual"/>
                <a:cs typeface="Apple Casual"/>
              </a:rPr>
              <a:t>What YOU can do!</a:t>
            </a:r>
          </a:p>
          <a:p>
            <a:r>
              <a:rPr lang="en-US" sz="3200" b="1" dirty="0" smtClean="0">
                <a:solidFill>
                  <a:srgbClr val="FF6600"/>
                </a:solidFill>
                <a:latin typeface="Apple Casual"/>
                <a:cs typeface="Apple Casual"/>
              </a:rPr>
              <a:t> </a:t>
            </a:r>
          </a:p>
          <a:p>
            <a:endParaRPr lang="en-US" sz="3200" b="1" dirty="0" smtClean="0">
              <a:solidFill>
                <a:srgbClr val="FF6600"/>
              </a:solidFill>
              <a:latin typeface="Apple Casual"/>
              <a:cs typeface="Apple Casual"/>
            </a:endParaRPr>
          </a:p>
          <a:p>
            <a:pPr>
              <a:buFont typeface="Arial"/>
              <a:buChar char="•"/>
            </a:pPr>
            <a:endParaRPr lang="en-US" sz="3200" b="1" dirty="0" smtClean="0">
              <a:solidFill>
                <a:srgbClr val="FF6600"/>
              </a:solidFill>
              <a:latin typeface="Apple Casual"/>
              <a:cs typeface="Apple Casual"/>
            </a:endParaRPr>
          </a:p>
        </p:txBody>
      </p:sp>
      <p:pic>
        <p:nvPicPr>
          <p:cNvPr id="21" name="Picture 20"/>
          <p:cNvPicPr>
            <a:picLocks noChangeAspect="1"/>
          </p:cNvPicPr>
          <p:nvPr/>
        </p:nvPicPr>
        <p:blipFill>
          <a:blip r:embed="rId13"/>
          <a:stretch>
            <a:fillRect/>
          </a:stretch>
        </p:blipFill>
        <p:spPr>
          <a:xfrm rot="540000">
            <a:off x="5167028" y="2494305"/>
            <a:ext cx="3756094" cy="2532681"/>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ing-consumer-292x300.jpg"/>
          <p:cNvPicPr>
            <a:picLocks noChangeAspect="1"/>
          </p:cNvPicPr>
          <p:nvPr/>
        </p:nvPicPr>
        <p:blipFill>
          <a:blip r:embed="rId2"/>
          <a:srcRect/>
          <a:stretch>
            <a:fillRect/>
          </a:stretch>
        </p:blipFill>
        <p:spPr>
          <a:xfrm rot="21000000">
            <a:off x="3382299" y="365584"/>
            <a:ext cx="2857500" cy="2946400"/>
          </a:xfrm>
          <a:prstGeom prst="rect">
            <a:avLst/>
          </a:prstGeom>
        </p:spPr>
      </p:pic>
      <p:pic>
        <p:nvPicPr>
          <p:cNvPr id="4" name="Picture 3" descr="10322663_10152364413935502_5649413079413532034_n.png"/>
          <p:cNvPicPr>
            <a:picLocks noChangeAspect="1"/>
          </p:cNvPicPr>
          <p:nvPr/>
        </p:nvPicPr>
        <p:blipFill>
          <a:blip r:embed="rId3"/>
          <a:stretch>
            <a:fillRect/>
          </a:stretch>
        </p:blipFill>
        <p:spPr>
          <a:xfrm>
            <a:off x="161833" y="2063050"/>
            <a:ext cx="2857500" cy="4546600"/>
          </a:xfrm>
          <a:prstGeom prst="rect">
            <a:avLst/>
          </a:prstGeom>
        </p:spPr>
      </p:pic>
      <p:pic>
        <p:nvPicPr>
          <p:cNvPr id="6" name="Picture 5"/>
          <p:cNvPicPr>
            <a:picLocks noChangeAspect="1"/>
          </p:cNvPicPr>
          <p:nvPr/>
        </p:nvPicPr>
        <p:blipFill>
          <a:blip r:embed="rId4"/>
          <a:stretch>
            <a:fillRect/>
          </a:stretch>
        </p:blipFill>
        <p:spPr>
          <a:xfrm rot="900000">
            <a:off x="3014686" y="3746262"/>
            <a:ext cx="2489200" cy="2667000"/>
          </a:xfrm>
          <a:prstGeom prst="rect">
            <a:avLst/>
          </a:prstGeom>
        </p:spPr>
      </p:pic>
      <p:pic>
        <p:nvPicPr>
          <p:cNvPr id="8" name="Picture 7" descr="vegan-logo-sign-icon-avatar.jpg"/>
          <p:cNvPicPr>
            <a:picLocks noChangeAspect="1"/>
          </p:cNvPicPr>
          <p:nvPr/>
        </p:nvPicPr>
        <p:blipFill>
          <a:blip r:embed="rId5"/>
          <a:stretch>
            <a:fillRect/>
          </a:stretch>
        </p:blipFill>
        <p:spPr>
          <a:xfrm>
            <a:off x="5651500" y="3365500"/>
            <a:ext cx="3492500" cy="3492500"/>
          </a:xfrm>
          <a:prstGeom prst="rect">
            <a:avLst/>
          </a:prstGeom>
        </p:spPr>
      </p:pic>
      <p:pic>
        <p:nvPicPr>
          <p:cNvPr id="15" name="Picture 14"/>
          <p:cNvPicPr>
            <a:picLocks noChangeAspect="1"/>
          </p:cNvPicPr>
          <p:nvPr/>
        </p:nvPicPr>
        <p:blipFill>
          <a:blip r:embed="rId6"/>
          <a:srcRect l="16897" t="14715" r="15404" b="18342"/>
          <a:stretch>
            <a:fillRect/>
          </a:stretch>
        </p:blipFill>
        <p:spPr>
          <a:xfrm>
            <a:off x="6594906" y="290197"/>
            <a:ext cx="2322082" cy="2296155"/>
          </a:xfrm>
          <a:prstGeom prst="rect">
            <a:avLst/>
          </a:prstGeom>
        </p:spPr>
      </p:pic>
      <p:sp>
        <p:nvSpPr>
          <p:cNvPr id="16" name="TextBox 15"/>
          <p:cNvSpPr txBox="1"/>
          <p:nvPr/>
        </p:nvSpPr>
        <p:spPr>
          <a:xfrm>
            <a:off x="161833" y="290197"/>
            <a:ext cx="2986353" cy="830997"/>
          </a:xfrm>
          <a:prstGeom prst="rect">
            <a:avLst/>
          </a:prstGeom>
          <a:noFill/>
        </p:spPr>
        <p:txBody>
          <a:bodyPr wrap="square" rtlCol="0">
            <a:spAutoFit/>
          </a:bodyPr>
          <a:lstStyle/>
          <a:p>
            <a:r>
              <a:rPr lang="en-US" sz="4800" dirty="0" smtClean="0">
                <a:solidFill>
                  <a:srgbClr val="FF6600"/>
                </a:solidFill>
                <a:latin typeface="Apple Casual"/>
                <a:cs typeface="Apple Casual"/>
              </a:rPr>
              <a:t>SHOPPING</a:t>
            </a:r>
            <a:endParaRPr lang="en-US" sz="4800" dirty="0">
              <a:solidFill>
                <a:srgbClr val="FF6600"/>
              </a:solidFill>
              <a:latin typeface="Apple Casual"/>
              <a:cs typeface="Apple Casua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61833" y="290197"/>
            <a:ext cx="2986353" cy="830997"/>
          </a:xfrm>
          <a:prstGeom prst="rect">
            <a:avLst/>
          </a:prstGeom>
          <a:noFill/>
        </p:spPr>
        <p:txBody>
          <a:bodyPr wrap="square" rtlCol="0">
            <a:spAutoFit/>
          </a:bodyPr>
          <a:lstStyle/>
          <a:p>
            <a:r>
              <a:rPr lang="en-US" sz="4800" dirty="0" smtClean="0">
                <a:solidFill>
                  <a:srgbClr val="FF6600"/>
                </a:solidFill>
                <a:latin typeface="Apple Casual"/>
                <a:cs typeface="Apple Casual"/>
              </a:rPr>
              <a:t>SHOPPING</a:t>
            </a:r>
            <a:endParaRPr lang="en-US" sz="4800" dirty="0">
              <a:solidFill>
                <a:srgbClr val="FF6600"/>
              </a:solidFill>
              <a:latin typeface="Apple Casual"/>
              <a:cs typeface="Apple Casual"/>
            </a:endParaRPr>
          </a:p>
        </p:txBody>
      </p:sp>
      <p:pic>
        <p:nvPicPr>
          <p:cNvPr id="9" name="Picture 8" descr="10422486_10152618076060502_1917625329737076403_n.jpg"/>
          <p:cNvPicPr>
            <a:picLocks noChangeAspect="1"/>
          </p:cNvPicPr>
          <p:nvPr/>
        </p:nvPicPr>
        <p:blipFill>
          <a:blip r:embed="rId2"/>
          <a:stretch>
            <a:fillRect/>
          </a:stretch>
        </p:blipFill>
        <p:spPr>
          <a:xfrm>
            <a:off x="365105" y="2603500"/>
            <a:ext cx="3810000" cy="3810000"/>
          </a:xfrm>
          <a:prstGeom prst="rect">
            <a:avLst/>
          </a:prstGeom>
        </p:spPr>
      </p:pic>
      <p:pic>
        <p:nvPicPr>
          <p:cNvPr id="10" name="Picture 9"/>
          <p:cNvPicPr>
            <a:picLocks noChangeAspect="1"/>
          </p:cNvPicPr>
          <p:nvPr/>
        </p:nvPicPr>
        <p:blipFill>
          <a:blip r:embed="rId3"/>
          <a:stretch>
            <a:fillRect/>
          </a:stretch>
        </p:blipFill>
        <p:spPr>
          <a:xfrm>
            <a:off x="4560908" y="1056663"/>
            <a:ext cx="3810000" cy="3505200"/>
          </a:xfrm>
          <a:prstGeom prst="rect">
            <a:avLst/>
          </a:prstGeom>
        </p:spPr>
      </p:pic>
      <p:sp>
        <p:nvSpPr>
          <p:cNvPr id="11" name="TextBox 10"/>
          <p:cNvSpPr txBox="1"/>
          <p:nvPr/>
        </p:nvSpPr>
        <p:spPr>
          <a:xfrm>
            <a:off x="365105" y="1346907"/>
            <a:ext cx="3810000" cy="1077218"/>
          </a:xfrm>
          <a:prstGeom prst="rect">
            <a:avLst/>
          </a:prstGeom>
          <a:noFill/>
        </p:spPr>
        <p:txBody>
          <a:bodyPr wrap="square" rtlCol="0">
            <a:spAutoFit/>
          </a:bodyPr>
          <a:lstStyle/>
          <a:p>
            <a:r>
              <a:rPr lang="en-US" sz="3200" dirty="0" smtClean="0">
                <a:solidFill>
                  <a:srgbClr val="800000"/>
                </a:solidFill>
                <a:latin typeface="Apple Casual"/>
                <a:cs typeface="Apple Casual"/>
              </a:rPr>
              <a:t>Method cleaners at Target</a:t>
            </a:r>
            <a:endParaRPr lang="en-US" sz="3200" dirty="0">
              <a:solidFill>
                <a:srgbClr val="800000"/>
              </a:solidFill>
              <a:latin typeface="Apple Casual"/>
              <a:cs typeface="Apple Casual"/>
            </a:endParaRPr>
          </a:p>
        </p:txBody>
      </p:sp>
      <p:sp>
        <p:nvSpPr>
          <p:cNvPr id="12" name="TextBox 11"/>
          <p:cNvSpPr txBox="1"/>
          <p:nvPr/>
        </p:nvSpPr>
        <p:spPr>
          <a:xfrm>
            <a:off x="4560908" y="4810381"/>
            <a:ext cx="3810000" cy="1077218"/>
          </a:xfrm>
          <a:prstGeom prst="rect">
            <a:avLst/>
          </a:prstGeom>
          <a:noFill/>
        </p:spPr>
        <p:txBody>
          <a:bodyPr wrap="square" rtlCol="0">
            <a:spAutoFit/>
          </a:bodyPr>
          <a:lstStyle/>
          <a:p>
            <a:r>
              <a:rPr lang="en-US" sz="3200" dirty="0" smtClean="0">
                <a:solidFill>
                  <a:srgbClr val="800000"/>
                </a:solidFill>
                <a:latin typeface="Apple Casual"/>
                <a:cs typeface="Apple Casual"/>
              </a:rPr>
              <a:t>Seventh Generation cleaners</a:t>
            </a:r>
            <a:endParaRPr lang="en-US" sz="3200" dirty="0">
              <a:solidFill>
                <a:srgbClr val="800000"/>
              </a:solidFill>
              <a:latin typeface="Apple Casual"/>
              <a:cs typeface="Apple Casua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jpeg"/>
          <p:cNvPicPr>
            <a:picLocks noChangeAspect="1"/>
          </p:cNvPicPr>
          <p:nvPr/>
        </p:nvPicPr>
        <p:blipFill>
          <a:blip r:embed="rId2"/>
          <a:stretch>
            <a:fillRect/>
          </a:stretch>
        </p:blipFill>
        <p:spPr>
          <a:xfrm>
            <a:off x="347663" y="236915"/>
            <a:ext cx="1739900" cy="1600200"/>
          </a:xfrm>
          <a:prstGeom prst="rect">
            <a:avLst/>
          </a:prstGeom>
        </p:spPr>
      </p:pic>
      <p:sp>
        <p:nvSpPr>
          <p:cNvPr id="3" name="TextBox 2"/>
          <p:cNvSpPr txBox="1"/>
          <p:nvPr/>
        </p:nvSpPr>
        <p:spPr>
          <a:xfrm>
            <a:off x="2254818" y="427613"/>
            <a:ext cx="6647826" cy="1200329"/>
          </a:xfrm>
          <a:prstGeom prst="rect">
            <a:avLst/>
          </a:prstGeom>
          <a:noFill/>
        </p:spPr>
        <p:txBody>
          <a:bodyPr wrap="square" rtlCol="0">
            <a:spAutoFit/>
          </a:bodyPr>
          <a:lstStyle/>
          <a:p>
            <a:r>
              <a:rPr lang="en-US" sz="3600" dirty="0" smtClean="0">
                <a:solidFill>
                  <a:srgbClr val="FF0000"/>
                </a:solidFill>
                <a:latin typeface="Apple Casual"/>
                <a:cs typeface="Apple Casual"/>
              </a:rPr>
              <a:t>WHAT CAN *YOU* DO? </a:t>
            </a:r>
          </a:p>
          <a:p>
            <a:r>
              <a:rPr lang="en-US" sz="3600" dirty="0" smtClean="0">
                <a:solidFill>
                  <a:srgbClr val="FF0000"/>
                </a:solidFill>
                <a:latin typeface="Apple Casual"/>
                <a:cs typeface="Apple Casual"/>
              </a:rPr>
              <a:t>…other ideas…</a:t>
            </a:r>
            <a:endParaRPr lang="en-US" sz="3600" dirty="0">
              <a:solidFill>
                <a:srgbClr val="FF0000"/>
              </a:solidFill>
              <a:latin typeface="Apple Casual"/>
              <a:cs typeface="Apple Casual"/>
            </a:endParaRPr>
          </a:p>
        </p:txBody>
      </p:sp>
      <p:sp>
        <p:nvSpPr>
          <p:cNvPr id="6" name="TextBox 5"/>
          <p:cNvSpPr txBox="1"/>
          <p:nvPr/>
        </p:nvSpPr>
        <p:spPr>
          <a:xfrm>
            <a:off x="347663" y="2013941"/>
            <a:ext cx="4219526" cy="5632310"/>
          </a:xfrm>
          <a:prstGeom prst="rect">
            <a:avLst/>
          </a:prstGeom>
          <a:noFill/>
        </p:spPr>
        <p:txBody>
          <a:bodyPr wrap="square" rtlCol="0">
            <a:spAutoFit/>
          </a:bodyPr>
          <a:lstStyle/>
          <a:p>
            <a:pPr>
              <a:buFont typeface="Arial"/>
              <a:buChar char="•"/>
            </a:pPr>
            <a:r>
              <a:rPr lang="en-US" sz="2400" b="1" dirty="0" smtClean="0">
                <a:solidFill>
                  <a:srgbClr val="800000"/>
                </a:solidFill>
              </a:rPr>
              <a:t>Letters to the editor</a:t>
            </a:r>
          </a:p>
          <a:p>
            <a:pPr>
              <a:buFont typeface="Arial"/>
              <a:buChar char="•"/>
            </a:pPr>
            <a:r>
              <a:rPr lang="en-US" sz="2400" b="1" dirty="0" smtClean="0">
                <a:solidFill>
                  <a:srgbClr val="800000"/>
                </a:solidFill>
              </a:rPr>
              <a:t>Foster a homeless animal</a:t>
            </a:r>
          </a:p>
          <a:p>
            <a:pPr>
              <a:buFont typeface="Arial"/>
              <a:buChar char="•"/>
            </a:pPr>
            <a:r>
              <a:rPr lang="en-US" sz="2400" b="1" dirty="0" smtClean="0">
                <a:solidFill>
                  <a:srgbClr val="800000"/>
                </a:solidFill>
              </a:rPr>
              <a:t>Adopt a homeless animal</a:t>
            </a:r>
          </a:p>
          <a:p>
            <a:pPr>
              <a:buFont typeface="Arial"/>
              <a:buChar char="•"/>
            </a:pPr>
            <a:r>
              <a:rPr lang="en-US" sz="2400" b="1" dirty="0" smtClean="0">
                <a:solidFill>
                  <a:srgbClr val="800000"/>
                </a:solidFill>
              </a:rPr>
              <a:t>Volunteer – donate time</a:t>
            </a:r>
          </a:p>
          <a:p>
            <a:pPr>
              <a:buFont typeface="Arial"/>
              <a:buChar char="•"/>
            </a:pPr>
            <a:r>
              <a:rPr lang="en-US" sz="2400" b="1" dirty="0" smtClean="0">
                <a:solidFill>
                  <a:srgbClr val="800000"/>
                </a:solidFill>
              </a:rPr>
              <a:t>Fundraiser – donate money</a:t>
            </a:r>
          </a:p>
          <a:p>
            <a:pPr>
              <a:buFont typeface="Arial"/>
              <a:buChar char="•"/>
            </a:pPr>
            <a:r>
              <a:rPr lang="en-US" sz="2400" b="1" dirty="0" smtClean="0">
                <a:solidFill>
                  <a:srgbClr val="800000"/>
                </a:solidFill>
              </a:rPr>
              <a:t>Start a club or group</a:t>
            </a:r>
          </a:p>
          <a:p>
            <a:pPr>
              <a:buFont typeface="Arial"/>
              <a:buChar char="•"/>
            </a:pPr>
            <a:r>
              <a:rPr lang="en-US" sz="2400" b="1" dirty="0" smtClean="0">
                <a:solidFill>
                  <a:srgbClr val="800000"/>
                </a:solidFill>
              </a:rPr>
              <a:t>Facebook page – educate</a:t>
            </a:r>
          </a:p>
          <a:p>
            <a:pPr>
              <a:buFont typeface="Arial"/>
              <a:buChar char="•"/>
            </a:pPr>
            <a:r>
              <a:rPr lang="en-US" sz="2400" b="1" dirty="0" smtClean="0">
                <a:solidFill>
                  <a:srgbClr val="800000"/>
                </a:solidFill>
              </a:rPr>
              <a:t>Get involved in politics</a:t>
            </a:r>
          </a:p>
          <a:p>
            <a:pPr>
              <a:buFont typeface="Arial"/>
              <a:buChar char="•"/>
            </a:pPr>
            <a:r>
              <a:rPr lang="en-US" sz="2400" b="1" dirty="0" smtClean="0">
                <a:solidFill>
                  <a:srgbClr val="800000"/>
                </a:solidFill>
              </a:rPr>
              <a:t>Stop and think before you buy</a:t>
            </a:r>
          </a:p>
          <a:p>
            <a:pPr>
              <a:buFont typeface="Arial"/>
              <a:buChar char="•"/>
            </a:pPr>
            <a:r>
              <a:rPr lang="en-US" sz="2400" b="1" dirty="0" smtClean="0">
                <a:solidFill>
                  <a:srgbClr val="800000"/>
                </a:solidFill>
              </a:rPr>
              <a:t>Speak out against cruelty and     	exploitation – IT’S FREE!</a:t>
            </a:r>
          </a:p>
          <a:p>
            <a:pPr>
              <a:buFont typeface="Arial"/>
              <a:buChar char="•"/>
            </a:pPr>
            <a:endParaRPr lang="en-US" sz="2400" b="1" dirty="0" smtClean="0"/>
          </a:p>
          <a:p>
            <a:pPr>
              <a:buFont typeface="Arial"/>
              <a:buChar char="•"/>
            </a:pPr>
            <a:endParaRPr lang="en-US" sz="2400" b="1" dirty="0" smtClean="0"/>
          </a:p>
          <a:p>
            <a:pPr>
              <a:buFont typeface="Arial"/>
              <a:buChar char="•"/>
            </a:pPr>
            <a:endParaRPr lang="en-US" sz="2400" b="1" dirty="0" smtClean="0"/>
          </a:p>
          <a:p>
            <a:pPr>
              <a:buFont typeface="Arial"/>
              <a:buChar char="•"/>
            </a:pPr>
            <a:endParaRPr lang="en-US" sz="2400" b="1" dirty="0"/>
          </a:p>
        </p:txBody>
      </p:sp>
      <p:pic>
        <p:nvPicPr>
          <p:cNvPr id="7" name="Picture 6" descr="10701947_717410935000171_5333712911737147861_n.jpg"/>
          <p:cNvPicPr>
            <a:picLocks noChangeAspect="1"/>
          </p:cNvPicPr>
          <p:nvPr/>
        </p:nvPicPr>
        <p:blipFill>
          <a:blip r:embed="rId3"/>
          <a:stretch>
            <a:fillRect/>
          </a:stretch>
        </p:blipFill>
        <p:spPr>
          <a:xfrm rot="540000">
            <a:off x="5468511" y="1468719"/>
            <a:ext cx="3175000" cy="49149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234668_10152692935890502_2930871075211679101_n.png"/>
          <p:cNvPicPr>
            <a:picLocks noChangeAspect="1"/>
          </p:cNvPicPr>
          <p:nvPr/>
        </p:nvPicPr>
        <p:blipFill>
          <a:blip r:embed="rId2"/>
          <a:stretch>
            <a:fillRect/>
          </a:stretch>
        </p:blipFill>
        <p:spPr>
          <a:xfrm>
            <a:off x="3719634" y="969237"/>
            <a:ext cx="5080000" cy="5118100"/>
          </a:xfrm>
          <a:prstGeom prst="rect">
            <a:avLst/>
          </a:prstGeom>
        </p:spPr>
      </p:pic>
      <p:sp>
        <p:nvSpPr>
          <p:cNvPr id="5" name="TextBox 4"/>
          <p:cNvSpPr txBox="1"/>
          <p:nvPr/>
        </p:nvSpPr>
        <p:spPr>
          <a:xfrm>
            <a:off x="218095" y="1077544"/>
            <a:ext cx="3309929" cy="48320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dirty="0" smtClean="0">
                <a:solidFill>
                  <a:schemeClr val="accent6"/>
                </a:solidFill>
                <a:latin typeface="Apple Casual"/>
                <a:cs typeface="Apple Casual"/>
              </a:rPr>
              <a:t>Remember – nonhuman animals can’t speak for themselves. They need compassionate humans who care about</a:t>
            </a:r>
            <a:r>
              <a:rPr lang="en-US" sz="2800" dirty="0" smtClean="0">
                <a:solidFill>
                  <a:srgbClr val="FF6600"/>
                </a:solidFill>
                <a:latin typeface="Apple Casual"/>
                <a:cs typeface="Apple Casual"/>
              </a:rPr>
              <a:t> </a:t>
            </a:r>
            <a:r>
              <a:rPr lang="en-US" sz="2800" dirty="0" smtClean="0">
                <a:solidFill>
                  <a:srgbClr val="800000"/>
                </a:solidFill>
                <a:latin typeface="Apple Casual"/>
                <a:cs typeface="Apple Casual"/>
              </a:rPr>
              <a:t>justice for ALL</a:t>
            </a:r>
            <a:r>
              <a:rPr lang="en-US" sz="2800" dirty="0" smtClean="0">
                <a:solidFill>
                  <a:srgbClr val="FF6600"/>
                </a:solidFill>
                <a:latin typeface="Apple Casual"/>
                <a:cs typeface="Apple Casual"/>
              </a:rPr>
              <a:t> </a:t>
            </a:r>
            <a:r>
              <a:rPr lang="en-US" sz="2800" dirty="0" smtClean="0">
                <a:solidFill>
                  <a:schemeClr val="accent6"/>
                </a:solidFill>
                <a:latin typeface="Apple Casual"/>
                <a:cs typeface="Apple Casual"/>
              </a:rPr>
              <a:t>to stand up for them.</a:t>
            </a:r>
          </a:p>
          <a:p>
            <a:endParaRPr lang="en-US" sz="2400" dirty="0" smtClean="0">
              <a:solidFill>
                <a:srgbClr val="FF6600"/>
              </a:solidFill>
              <a:latin typeface="Apple Casual"/>
              <a:cs typeface="Apple Casual"/>
            </a:endParaRPr>
          </a:p>
          <a:p>
            <a:r>
              <a:rPr lang="en-US" sz="3200" dirty="0" smtClean="0">
                <a:solidFill>
                  <a:srgbClr val="800000"/>
                </a:solidFill>
                <a:latin typeface="Apple Casual"/>
                <a:cs typeface="Apple Casual"/>
              </a:rPr>
              <a:t>Is that you?!?</a:t>
            </a:r>
            <a:endParaRPr lang="en-US" sz="3200" dirty="0">
              <a:solidFill>
                <a:srgbClr val="800000"/>
              </a:solidFill>
              <a:latin typeface="Apple Casual"/>
              <a:cs typeface="Apple Casua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710737_10152644513130502_3906654723699992751_n.jpg"/>
          <p:cNvPicPr>
            <a:picLocks noChangeAspect="1"/>
          </p:cNvPicPr>
          <p:nvPr/>
        </p:nvPicPr>
        <p:blipFill>
          <a:blip r:embed="rId2"/>
          <a:stretch>
            <a:fillRect/>
          </a:stretch>
        </p:blipFill>
        <p:spPr>
          <a:xfrm>
            <a:off x="4275767" y="224961"/>
            <a:ext cx="4457700" cy="6350001"/>
          </a:xfrm>
          <a:prstGeom prst="rect">
            <a:avLst/>
          </a:prstGeom>
        </p:spPr>
      </p:pic>
      <p:sp>
        <p:nvSpPr>
          <p:cNvPr id="3" name="TextBox 2"/>
          <p:cNvSpPr txBox="1"/>
          <p:nvPr/>
        </p:nvSpPr>
        <p:spPr>
          <a:xfrm>
            <a:off x="282242" y="436141"/>
            <a:ext cx="3746121"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smtClean="0">
                <a:solidFill>
                  <a:srgbClr val="800000"/>
                </a:solidFill>
              </a:rPr>
              <a:t>“Our lives begin to end the day we become silent about things that matter.” ~MLK</a:t>
            </a:r>
            <a:endParaRPr lang="en-US" sz="2800" b="1" dirty="0">
              <a:solidFill>
                <a:srgbClr val="800000"/>
              </a:solidFill>
            </a:endParaRPr>
          </a:p>
        </p:txBody>
      </p:sp>
      <p:sp>
        <p:nvSpPr>
          <p:cNvPr id="5" name="TextBox 4"/>
          <p:cNvSpPr txBox="1"/>
          <p:nvPr/>
        </p:nvSpPr>
        <p:spPr>
          <a:xfrm>
            <a:off x="282242" y="2860573"/>
            <a:ext cx="3746121"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dirty="0" smtClean="0">
                <a:latin typeface="Apple Casual"/>
                <a:cs typeface="Apple Casual"/>
              </a:rPr>
              <a:t>When you truly care about </a:t>
            </a:r>
          </a:p>
          <a:p>
            <a:r>
              <a:rPr lang="en-US" sz="3600" dirty="0" smtClean="0">
                <a:latin typeface="Apple Casual"/>
                <a:cs typeface="Apple Casual"/>
              </a:rPr>
              <a:t>an issue of injustice, SILENCE IS NOT AN OPTION!</a:t>
            </a:r>
            <a:endParaRPr lang="en-US" sz="3600" dirty="0">
              <a:latin typeface="Apple Casual"/>
              <a:cs typeface="Apple Casu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303179_10152610347613787_5290696920088971478_n.jpg"/>
          <p:cNvPicPr>
            <a:picLocks noChangeAspect="1"/>
          </p:cNvPicPr>
          <p:nvPr/>
        </p:nvPicPr>
        <p:blipFill>
          <a:blip r:embed="rId2"/>
          <a:stretch>
            <a:fillRect/>
          </a:stretch>
        </p:blipFill>
        <p:spPr>
          <a:xfrm>
            <a:off x="3743120" y="560017"/>
            <a:ext cx="4445000" cy="5372100"/>
          </a:xfrm>
          <a:prstGeom prst="rect">
            <a:avLst/>
          </a:prstGeom>
        </p:spPr>
      </p:pic>
      <p:sp>
        <p:nvSpPr>
          <p:cNvPr id="3" name="TextBox 2"/>
          <p:cNvSpPr txBox="1"/>
          <p:nvPr/>
        </p:nvSpPr>
        <p:spPr>
          <a:xfrm>
            <a:off x="243754" y="688297"/>
            <a:ext cx="3297100" cy="397031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3600" dirty="0" smtClean="0">
                <a:solidFill>
                  <a:srgbClr val="800000"/>
                </a:solidFill>
                <a:latin typeface="Apple Casual"/>
                <a:cs typeface="Apple Casual"/>
              </a:rPr>
              <a:t>Thank you for giving me the opportunity to share with you today.</a:t>
            </a:r>
          </a:p>
          <a:p>
            <a:endParaRPr lang="en-US" sz="3600" dirty="0" smtClean="0">
              <a:solidFill>
                <a:srgbClr val="800000"/>
              </a:solidFill>
              <a:latin typeface="Apple Casual"/>
              <a:cs typeface="Apple Casual"/>
            </a:endParaRPr>
          </a:p>
          <a:p>
            <a:r>
              <a:rPr lang="en-US" sz="3600" dirty="0" smtClean="0">
                <a:solidFill>
                  <a:srgbClr val="FF0000"/>
                </a:solidFill>
                <a:latin typeface="Apple Casual"/>
                <a:cs typeface="Apple Casual"/>
              </a:rPr>
              <a:t>YOU ROCK!!!</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a:stretch>
            <a:fillRect/>
          </a:stretch>
        </p:blipFill>
        <p:spPr>
          <a:xfrm>
            <a:off x="7240896" y="0"/>
            <a:ext cx="1903104" cy="1524000"/>
          </a:xfrm>
          <a:prstGeom prst="rect">
            <a:avLst/>
          </a:prstGeom>
        </p:spPr>
      </p:pic>
      <p:pic>
        <p:nvPicPr>
          <p:cNvPr id="4" name="Picture 3"/>
          <p:cNvPicPr>
            <a:picLocks noChangeAspect="1"/>
          </p:cNvPicPr>
          <p:nvPr/>
        </p:nvPicPr>
        <p:blipFill>
          <a:blip r:embed="rId5"/>
          <a:stretch>
            <a:fillRect/>
          </a:stretch>
        </p:blipFill>
        <p:spPr>
          <a:xfrm>
            <a:off x="0" y="0"/>
            <a:ext cx="1905000" cy="1333500"/>
          </a:xfrm>
          <a:prstGeom prst="rect">
            <a:avLst/>
          </a:prstGeom>
        </p:spPr>
      </p:pic>
      <p:pic>
        <p:nvPicPr>
          <p:cNvPr id="5" name="Picture 4"/>
          <p:cNvPicPr>
            <a:picLocks noChangeAspect="1"/>
          </p:cNvPicPr>
          <p:nvPr/>
        </p:nvPicPr>
        <p:blipFill>
          <a:blip r:embed="rId6"/>
          <a:stretch>
            <a:fillRect/>
          </a:stretch>
        </p:blipFill>
        <p:spPr>
          <a:xfrm>
            <a:off x="1407325" y="246493"/>
            <a:ext cx="1637830" cy="1277507"/>
          </a:xfrm>
          <a:prstGeom prst="rect">
            <a:avLst/>
          </a:prstGeom>
        </p:spPr>
      </p:pic>
      <p:pic>
        <p:nvPicPr>
          <p:cNvPr id="9" name="Picture 8"/>
          <p:cNvPicPr>
            <a:picLocks noChangeAspect="1"/>
          </p:cNvPicPr>
          <p:nvPr/>
        </p:nvPicPr>
        <p:blipFill>
          <a:blip r:embed="rId7"/>
          <a:stretch>
            <a:fillRect/>
          </a:stretch>
        </p:blipFill>
        <p:spPr>
          <a:xfrm>
            <a:off x="2758392" y="48224"/>
            <a:ext cx="1564366" cy="1654867"/>
          </a:xfrm>
          <a:prstGeom prst="rect">
            <a:avLst/>
          </a:prstGeom>
        </p:spPr>
      </p:pic>
      <p:pic>
        <p:nvPicPr>
          <p:cNvPr id="12" name="Picture 11"/>
          <p:cNvPicPr>
            <a:picLocks noChangeAspect="1"/>
          </p:cNvPicPr>
          <p:nvPr/>
        </p:nvPicPr>
        <p:blipFill>
          <a:blip r:embed="rId8"/>
          <a:stretch>
            <a:fillRect/>
          </a:stretch>
        </p:blipFill>
        <p:spPr>
          <a:xfrm>
            <a:off x="7943994" y="5393392"/>
            <a:ext cx="1200006" cy="1464608"/>
          </a:xfrm>
          <a:prstGeom prst="rect">
            <a:avLst/>
          </a:prstGeom>
        </p:spPr>
      </p:pic>
      <p:pic>
        <p:nvPicPr>
          <p:cNvPr id="8" name="Picture 7"/>
          <p:cNvPicPr>
            <a:picLocks noChangeAspect="1"/>
          </p:cNvPicPr>
          <p:nvPr/>
        </p:nvPicPr>
        <p:blipFill>
          <a:blip r:embed="rId9"/>
          <a:stretch>
            <a:fillRect/>
          </a:stretch>
        </p:blipFill>
        <p:spPr>
          <a:xfrm>
            <a:off x="3917603" y="130866"/>
            <a:ext cx="1289563" cy="1739807"/>
          </a:xfrm>
          <a:prstGeom prst="rect">
            <a:avLst/>
          </a:prstGeom>
        </p:spPr>
      </p:pic>
      <p:pic>
        <p:nvPicPr>
          <p:cNvPr id="16" name="Picture 15"/>
          <p:cNvPicPr>
            <a:picLocks noChangeAspect="1"/>
          </p:cNvPicPr>
          <p:nvPr/>
        </p:nvPicPr>
        <p:blipFill>
          <a:blip r:embed="rId10"/>
          <a:stretch>
            <a:fillRect/>
          </a:stretch>
        </p:blipFill>
        <p:spPr>
          <a:xfrm>
            <a:off x="5801054" y="246493"/>
            <a:ext cx="1789044" cy="1340056"/>
          </a:xfrm>
          <a:prstGeom prst="rect">
            <a:avLst/>
          </a:prstGeom>
        </p:spPr>
      </p:pic>
      <p:pic>
        <p:nvPicPr>
          <p:cNvPr id="18" name="Picture 17"/>
          <p:cNvPicPr>
            <a:picLocks noChangeAspect="1"/>
          </p:cNvPicPr>
          <p:nvPr/>
        </p:nvPicPr>
        <p:blipFill>
          <a:blip r:embed="rId11"/>
          <a:stretch>
            <a:fillRect/>
          </a:stretch>
        </p:blipFill>
        <p:spPr>
          <a:xfrm>
            <a:off x="7590098" y="5703895"/>
            <a:ext cx="707791" cy="1154105"/>
          </a:xfrm>
          <a:prstGeom prst="rect">
            <a:avLst/>
          </a:prstGeom>
        </p:spPr>
      </p:pic>
      <p:pic>
        <p:nvPicPr>
          <p:cNvPr id="13" name="Picture 12"/>
          <p:cNvPicPr>
            <a:picLocks noChangeAspect="1"/>
          </p:cNvPicPr>
          <p:nvPr/>
        </p:nvPicPr>
        <p:blipFill>
          <a:blip r:embed="rId12"/>
          <a:stretch>
            <a:fillRect/>
          </a:stretch>
        </p:blipFill>
        <p:spPr>
          <a:xfrm>
            <a:off x="4898511" y="-25399"/>
            <a:ext cx="999797" cy="1640693"/>
          </a:xfrm>
          <a:prstGeom prst="rect">
            <a:avLst/>
          </a:prstGeom>
        </p:spPr>
      </p:pic>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2" name="Title 1"/>
          <p:cNvSpPr txBox="1">
            <a:spLocks/>
          </p:cNvSpPr>
          <p:nvPr/>
        </p:nvSpPr>
        <p:spPr>
          <a:xfrm>
            <a:off x="966662" y="2445672"/>
            <a:ext cx="7151404" cy="2403649"/>
          </a:xfrm>
          <a:prstGeom prst="rect">
            <a:avLst/>
          </a:prstGeom>
        </p:spPr>
        <p:txBody>
          <a:bodyPr vert="horz"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5" name="Title 1"/>
          <p:cNvSpPr txBox="1">
            <a:spLocks/>
          </p:cNvSpPr>
          <p:nvPr/>
        </p:nvSpPr>
        <p:spPr>
          <a:xfrm>
            <a:off x="966662" y="2445672"/>
            <a:ext cx="7331227" cy="2634839"/>
          </a:xfrm>
          <a:prstGeom prst="rect">
            <a:avLst/>
          </a:prstGeom>
        </p:spPr>
        <p:txBody>
          <a:bodyPr vert="horz" anchor="t">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cap="all" spc="0" normalizeH="0" baseline="0" noProof="0" dirty="0">
              <a:ln>
                <a:noFill/>
              </a:ln>
              <a:solidFill>
                <a:srgbClr val="FF0000"/>
              </a:solidFill>
              <a:effectLst/>
              <a:uLnTx/>
              <a:uFillTx/>
              <a:latin typeface="Apple Casual"/>
              <a:ea typeface="+mj-ea"/>
              <a:cs typeface="+mj-cs"/>
            </a:endParaRPr>
          </a:p>
        </p:txBody>
      </p:sp>
      <p:sp>
        <p:nvSpPr>
          <p:cNvPr id="14" name="Title 1"/>
          <p:cNvSpPr txBox="1">
            <a:spLocks/>
          </p:cNvSpPr>
          <p:nvPr/>
        </p:nvSpPr>
        <p:spPr>
          <a:xfrm>
            <a:off x="922065" y="2957436"/>
            <a:ext cx="7151404" cy="1846961"/>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600" b="1" u="none" strike="noStrike" kern="1200" cap="none" spc="0" normalizeH="0" baseline="0" noProof="0" dirty="0">
              <a:ln>
                <a:noFill/>
              </a:ln>
              <a:solidFill>
                <a:srgbClr val="FF0000"/>
              </a:solidFill>
              <a:effectLst/>
              <a:uLnTx/>
              <a:uFillTx/>
              <a:latin typeface="Apple Casual"/>
              <a:ea typeface="+mj-ea"/>
              <a:cs typeface="+mj-cs"/>
            </a:endParaRPr>
          </a:p>
        </p:txBody>
      </p:sp>
      <p:grpSp>
        <p:nvGrpSpPr>
          <p:cNvPr id="2" name="Group 6"/>
          <p:cNvGrpSpPr/>
          <p:nvPr/>
        </p:nvGrpSpPr>
        <p:grpSpPr>
          <a:xfrm>
            <a:off x="529956" y="2058361"/>
            <a:ext cx="8077200" cy="2903370"/>
            <a:chOff x="685800" y="1905000"/>
            <a:chExt cx="8077200" cy="2903370"/>
          </a:xfrm>
        </p:grpSpPr>
        <p:pic>
          <p:nvPicPr>
            <p:cNvPr id="25" name="Picture 24" descr="ON_Clear complete copy.png"/>
            <p:cNvPicPr>
              <a:picLocks noChangeAspect="1"/>
            </p:cNvPicPr>
            <p:nvPr/>
          </p:nvPicPr>
          <p:blipFill>
            <a:blip r:embed="rId13" cstate="print"/>
            <a:stretch>
              <a:fillRect/>
            </a:stretch>
          </p:blipFill>
          <p:spPr>
            <a:xfrm>
              <a:off x="685800" y="2111828"/>
              <a:ext cx="2791522" cy="2637152"/>
            </a:xfrm>
            <a:prstGeom prst="rect">
              <a:avLst/>
            </a:prstGeom>
          </p:spPr>
        </p:pic>
        <p:pic>
          <p:nvPicPr>
            <p:cNvPr id="26" name="Picture 25" descr="ON text copy.png"/>
            <p:cNvPicPr>
              <a:picLocks noChangeAspect="1"/>
            </p:cNvPicPr>
            <p:nvPr/>
          </p:nvPicPr>
          <p:blipFill>
            <a:blip r:embed="rId14" cstate="print"/>
            <a:stretch>
              <a:fillRect/>
            </a:stretch>
          </p:blipFill>
          <p:spPr>
            <a:xfrm>
              <a:off x="3352800" y="1905000"/>
              <a:ext cx="5410200" cy="2903370"/>
            </a:xfrm>
            <a:prstGeom prst="rect">
              <a:avLst/>
            </a:prstGeom>
          </p:spPr>
        </p:pic>
      </p:grpSp>
      <p:sp>
        <p:nvSpPr>
          <p:cNvPr id="27" name="TextBox 26"/>
          <p:cNvSpPr txBox="1"/>
          <p:nvPr/>
        </p:nvSpPr>
        <p:spPr>
          <a:xfrm>
            <a:off x="33636" y="5747335"/>
            <a:ext cx="7767933" cy="707886"/>
          </a:xfrm>
          <a:prstGeom prst="rect">
            <a:avLst/>
          </a:prstGeom>
          <a:noFill/>
        </p:spPr>
        <p:txBody>
          <a:bodyPr wrap="square" rtlCol="0">
            <a:spAutoFit/>
          </a:bodyPr>
          <a:lstStyle/>
          <a:p>
            <a:pPr algn="ctr"/>
            <a:r>
              <a:rPr lang="en-US" sz="4000" b="1" dirty="0">
                <a:solidFill>
                  <a:prstClr val="black"/>
                </a:solidFill>
                <a:latin typeface="Maiandra GD" pitchFamily="34" charset="0"/>
              </a:rPr>
              <a:t>www.</a:t>
            </a:r>
            <a:r>
              <a:rPr lang="en-US" sz="4000" b="1" cap="small" dirty="0">
                <a:solidFill>
                  <a:prstClr val="black"/>
                </a:solidFill>
                <a:latin typeface="Maiandra GD" pitchFamily="34" charset="0"/>
              </a:rPr>
              <a:t>OtherNationsJustice.org</a:t>
            </a:r>
            <a:endParaRPr lang="en-US" sz="4000" b="1" i="1" dirty="0">
              <a:solidFill>
                <a:prstClr val="black"/>
              </a:solidFill>
              <a:latin typeface="Maiandra GD"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9142" y="1290595"/>
            <a:ext cx="7747000" cy="5118100"/>
          </a:xfrm>
          <a:prstGeom prst="rect">
            <a:avLst/>
          </a:prstGeom>
          <a:ln>
            <a:noFill/>
          </a:ln>
          <a:effectLst>
            <a:softEdge rad="112500"/>
          </a:effectLst>
        </p:spPr>
      </p:pic>
      <p:sp>
        <p:nvSpPr>
          <p:cNvPr id="3" name="TextBox 2"/>
          <p:cNvSpPr txBox="1"/>
          <p:nvPr/>
        </p:nvSpPr>
        <p:spPr>
          <a:xfrm>
            <a:off x="709142" y="314257"/>
            <a:ext cx="7747000" cy="646331"/>
          </a:xfrm>
          <a:prstGeom prst="rect">
            <a:avLst/>
          </a:prstGeom>
          <a:noFill/>
        </p:spPr>
        <p:txBody>
          <a:bodyPr wrap="square" rtlCol="0">
            <a:spAutoFit/>
          </a:bodyPr>
          <a:lstStyle/>
          <a:p>
            <a:pPr algn="ctr"/>
            <a:r>
              <a:rPr lang="en-US" sz="3600" b="1" dirty="0" smtClean="0">
                <a:solidFill>
                  <a:srgbClr val="FF6600"/>
                </a:solidFill>
                <a:latin typeface="Apple Casual"/>
                <a:cs typeface="Apple Casual"/>
              </a:rPr>
              <a:t>WHAT IS ACTIVISM?</a:t>
            </a:r>
            <a:endParaRPr lang="en-US" sz="3600" b="1" dirty="0">
              <a:solidFill>
                <a:srgbClr val="FF6600"/>
              </a:solidFill>
              <a:latin typeface="Apple Casual"/>
              <a:cs typeface="Apple Casu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stretch>
            <a:fillRect/>
          </a:stretch>
        </p:blipFill>
        <p:spPr>
          <a:xfrm>
            <a:off x="7240896" y="0"/>
            <a:ext cx="1903104" cy="1524000"/>
          </a:xfrm>
          <a:prstGeom prst="rect">
            <a:avLst/>
          </a:prstGeom>
        </p:spPr>
      </p:pic>
      <p:pic>
        <p:nvPicPr>
          <p:cNvPr id="4" name="Picture 3"/>
          <p:cNvPicPr>
            <a:picLocks noChangeAspect="1"/>
          </p:cNvPicPr>
          <p:nvPr/>
        </p:nvPicPr>
        <p:blipFill>
          <a:blip r:embed="rId3"/>
          <a:stretch>
            <a:fillRect/>
          </a:stretch>
        </p:blipFill>
        <p:spPr>
          <a:xfrm>
            <a:off x="0" y="0"/>
            <a:ext cx="1905000" cy="1333500"/>
          </a:xfrm>
          <a:prstGeom prst="rect">
            <a:avLst/>
          </a:prstGeom>
        </p:spPr>
      </p:pic>
      <p:pic>
        <p:nvPicPr>
          <p:cNvPr id="5" name="Picture 4"/>
          <p:cNvPicPr>
            <a:picLocks noChangeAspect="1"/>
          </p:cNvPicPr>
          <p:nvPr/>
        </p:nvPicPr>
        <p:blipFill>
          <a:blip r:embed="rId4"/>
          <a:stretch>
            <a:fillRect/>
          </a:stretch>
        </p:blipFill>
        <p:spPr>
          <a:xfrm>
            <a:off x="1407325" y="246493"/>
            <a:ext cx="1637830" cy="1277507"/>
          </a:xfrm>
          <a:prstGeom prst="rect">
            <a:avLst/>
          </a:prstGeom>
        </p:spPr>
      </p:pic>
      <p:pic>
        <p:nvPicPr>
          <p:cNvPr id="9" name="Picture 8"/>
          <p:cNvPicPr>
            <a:picLocks noChangeAspect="1"/>
          </p:cNvPicPr>
          <p:nvPr/>
        </p:nvPicPr>
        <p:blipFill>
          <a:blip r:embed="rId5"/>
          <a:stretch>
            <a:fillRect/>
          </a:stretch>
        </p:blipFill>
        <p:spPr>
          <a:xfrm>
            <a:off x="2758392" y="48224"/>
            <a:ext cx="1564366" cy="1654867"/>
          </a:xfrm>
          <a:prstGeom prst="rect">
            <a:avLst/>
          </a:prstGeom>
        </p:spPr>
      </p:pic>
      <p:pic>
        <p:nvPicPr>
          <p:cNvPr id="12" name="Picture 11"/>
          <p:cNvPicPr>
            <a:picLocks noChangeAspect="1"/>
          </p:cNvPicPr>
          <p:nvPr/>
        </p:nvPicPr>
        <p:blipFill>
          <a:blip r:embed="rId6"/>
          <a:stretch>
            <a:fillRect/>
          </a:stretch>
        </p:blipFill>
        <p:spPr>
          <a:xfrm>
            <a:off x="7943994" y="5393392"/>
            <a:ext cx="1200006" cy="1464608"/>
          </a:xfrm>
          <a:prstGeom prst="rect">
            <a:avLst/>
          </a:prstGeom>
        </p:spPr>
      </p:pic>
      <p:pic>
        <p:nvPicPr>
          <p:cNvPr id="8" name="Picture 7"/>
          <p:cNvPicPr>
            <a:picLocks noChangeAspect="1"/>
          </p:cNvPicPr>
          <p:nvPr/>
        </p:nvPicPr>
        <p:blipFill>
          <a:blip r:embed="rId7"/>
          <a:stretch>
            <a:fillRect/>
          </a:stretch>
        </p:blipFill>
        <p:spPr>
          <a:xfrm>
            <a:off x="3917603" y="130866"/>
            <a:ext cx="1289563" cy="1739807"/>
          </a:xfrm>
          <a:prstGeom prst="rect">
            <a:avLst/>
          </a:prstGeom>
        </p:spPr>
      </p:pic>
      <p:pic>
        <p:nvPicPr>
          <p:cNvPr id="16" name="Picture 15"/>
          <p:cNvPicPr>
            <a:picLocks noChangeAspect="1"/>
          </p:cNvPicPr>
          <p:nvPr/>
        </p:nvPicPr>
        <p:blipFill>
          <a:blip r:embed="rId8"/>
          <a:stretch>
            <a:fillRect/>
          </a:stretch>
        </p:blipFill>
        <p:spPr>
          <a:xfrm>
            <a:off x="5801054" y="246493"/>
            <a:ext cx="1789044" cy="1340056"/>
          </a:xfrm>
          <a:prstGeom prst="rect">
            <a:avLst/>
          </a:prstGeom>
        </p:spPr>
      </p:pic>
      <p:pic>
        <p:nvPicPr>
          <p:cNvPr id="18" name="Picture 17"/>
          <p:cNvPicPr>
            <a:picLocks noChangeAspect="1"/>
          </p:cNvPicPr>
          <p:nvPr/>
        </p:nvPicPr>
        <p:blipFill>
          <a:blip r:embed="rId9"/>
          <a:stretch>
            <a:fillRect/>
          </a:stretch>
        </p:blipFill>
        <p:spPr>
          <a:xfrm>
            <a:off x="7590098" y="5703895"/>
            <a:ext cx="707791" cy="1154105"/>
          </a:xfrm>
          <a:prstGeom prst="rect">
            <a:avLst/>
          </a:prstGeom>
        </p:spPr>
      </p:pic>
      <p:pic>
        <p:nvPicPr>
          <p:cNvPr id="13" name="Picture 12"/>
          <p:cNvPicPr>
            <a:picLocks noChangeAspect="1"/>
          </p:cNvPicPr>
          <p:nvPr/>
        </p:nvPicPr>
        <p:blipFill>
          <a:blip r:embed="rId10"/>
          <a:stretch>
            <a:fillRect/>
          </a:stretch>
        </p:blipFill>
        <p:spPr>
          <a:xfrm>
            <a:off x="4898511" y="-25399"/>
            <a:ext cx="999797" cy="1640693"/>
          </a:xfrm>
          <a:prstGeom prst="rect">
            <a:avLst/>
          </a:prstGeom>
        </p:spPr>
      </p:pic>
      <p:sp>
        <p:nvSpPr>
          <p:cNvPr id="20" name="Title 1"/>
          <p:cNvSpPr txBox="1">
            <a:spLocks/>
          </p:cNvSpPr>
          <p:nvPr/>
        </p:nvSpPr>
        <p:spPr>
          <a:xfrm>
            <a:off x="966662" y="3002360"/>
            <a:ext cx="7151404" cy="1846961"/>
          </a:xfrm>
          <a:prstGeom prst="rect">
            <a:avLst/>
          </a:prstGeom>
        </p:spPr>
        <p:txBody>
          <a:bodyPr vert="horz" anchor="t">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
            </a:r>
            <a:br>
              <a:rPr kumimoji="0" lang="en-US" sz="3600" b="1"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br>
            <a:endParaRPr kumimoji="0" lang="en-US" sz="3600" b="1"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7" name="TextBox 16"/>
          <p:cNvSpPr txBox="1"/>
          <p:nvPr/>
        </p:nvSpPr>
        <p:spPr>
          <a:xfrm>
            <a:off x="641804" y="1870673"/>
            <a:ext cx="8056688" cy="923330"/>
          </a:xfrm>
          <a:prstGeom prst="rect">
            <a:avLst/>
          </a:prstGeom>
          <a:noFill/>
        </p:spPr>
        <p:txBody>
          <a:bodyPr wrap="square" rtlCol="0">
            <a:spAutoFit/>
          </a:bodyPr>
          <a:lstStyle/>
          <a:p>
            <a:pPr lvl="0" algn="ctr"/>
            <a:r>
              <a:rPr lang="en-US" sz="3600" dirty="0">
                <a:solidFill>
                  <a:srgbClr val="FF6600"/>
                </a:solidFill>
                <a:latin typeface="Apple Casual"/>
                <a:cs typeface="Apple Casual"/>
              </a:rPr>
              <a:t>What does it mean to be ‘conscious’?</a:t>
            </a:r>
          </a:p>
          <a:p>
            <a:endParaRPr lang="en-US" dirty="0"/>
          </a:p>
        </p:txBody>
      </p:sp>
      <p:sp>
        <p:nvSpPr>
          <p:cNvPr id="21" name="TextBox 20"/>
          <p:cNvSpPr txBox="1"/>
          <p:nvPr/>
        </p:nvSpPr>
        <p:spPr>
          <a:xfrm>
            <a:off x="641804" y="2770225"/>
            <a:ext cx="8056688" cy="1200329"/>
          </a:xfrm>
          <a:prstGeom prst="rect">
            <a:avLst/>
          </a:prstGeom>
          <a:noFill/>
        </p:spPr>
        <p:txBody>
          <a:bodyPr wrap="square" rtlCol="0">
            <a:spAutoFit/>
          </a:bodyPr>
          <a:lstStyle/>
          <a:p>
            <a:r>
              <a:rPr lang="en-US" sz="3600" dirty="0" smtClean="0">
                <a:latin typeface="Apple Casual"/>
                <a:cs typeface="Apple Casual"/>
              </a:rPr>
              <a:t>Aware </a:t>
            </a:r>
            <a:r>
              <a:rPr lang="en-US" sz="3600" dirty="0">
                <a:latin typeface="Apple Casual"/>
                <a:cs typeface="Apple Casual"/>
              </a:rPr>
              <a:t>of and responding to one's surroundings; awake.</a:t>
            </a:r>
          </a:p>
        </p:txBody>
      </p:sp>
      <p:sp>
        <p:nvSpPr>
          <p:cNvPr id="22" name="TextBox 21"/>
          <p:cNvSpPr txBox="1"/>
          <p:nvPr/>
        </p:nvSpPr>
        <p:spPr>
          <a:xfrm>
            <a:off x="641804" y="4178279"/>
            <a:ext cx="7656085" cy="1200329"/>
          </a:xfrm>
          <a:prstGeom prst="rect">
            <a:avLst/>
          </a:prstGeom>
          <a:noFill/>
        </p:spPr>
        <p:txBody>
          <a:bodyPr wrap="square" rtlCol="0">
            <a:spAutoFit/>
          </a:bodyPr>
          <a:lstStyle/>
          <a:p>
            <a:r>
              <a:rPr lang="en-US" sz="3600" dirty="0">
                <a:latin typeface="Apple Casual"/>
                <a:cs typeface="Apple Casual"/>
              </a:rPr>
              <a:t>A</a:t>
            </a:r>
            <a:r>
              <a:rPr lang="en-US" sz="3600" dirty="0" smtClean="0">
                <a:latin typeface="Apple Casual"/>
                <a:cs typeface="Apple Casual"/>
              </a:rPr>
              <a:t>ware </a:t>
            </a:r>
            <a:r>
              <a:rPr lang="en-US" sz="3600" dirty="0">
                <a:latin typeface="Apple Casual"/>
                <a:cs typeface="Apple Casual"/>
              </a:rPr>
              <a:t>of one's own existence, sensations, thoughts, </a:t>
            </a:r>
            <a:r>
              <a:rPr lang="en-US" sz="3600" dirty="0" smtClean="0">
                <a:latin typeface="Apple Casual"/>
                <a:cs typeface="Apple Casual"/>
              </a:rPr>
              <a:t>surroundings.</a:t>
            </a:r>
            <a:endParaRPr lang="en-US" sz="3600" dirty="0">
              <a:latin typeface="Apple Casual"/>
              <a:cs typeface="Apple Casual"/>
            </a:endParaRPr>
          </a:p>
        </p:txBody>
      </p:sp>
      <p:sp>
        <p:nvSpPr>
          <p:cNvPr id="23" name="TextBox 22"/>
          <p:cNvSpPr txBox="1"/>
          <p:nvPr/>
        </p:nvSpPr>
        <p:spPr>
          <a:xfrm>
            <a:off x="641804" y="5703895"/>
            <a:ext cx="6948294" cy="646331"/>
          </a:xfrm>
          <a:prstGeom prst="rect">
            <a:avLst/>
          </a:prstGeom>
          <a:noFill/>
        </p:spPr>
        <p:txBody>
          <a:bodyPr wrap="square" rtlCol="0">
            <a:spAutoFit/>
          </a:bodyPr>
          <a:lstStyle/>
          <a:p>
            <a:r>
              <a:rPr lang="en-US" sz="3600" dirty="0" smtClean="0">
                <a:solidFill>
                  <a:srgbClr val="FF6600"/>
                </a:solidFill>
                <a:latin typeface="Apple Casual"/>
                <a:cs typeface="Apple Casual"/>
              </a:rPr>
              <a:t>Q:  Are animals conscious?</a:t>
            </a:r>
            <a:endParaRPr lang="en-US" sz="3600" dirty="0">
              <a:solidFill>
                <a:srgbClr val="FF6600"/>
              </a:solidFill>
              <a:latin typeface="Apple Casual"/>
              <a:cs typeface="Apple Casu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9351" y="1630430"/>
            <a:ext cx="4114515" cy="2927636"/>
          </a:xfrm>
          <a:prstGeom prst="rect">
            <a:avLst/>
          </a:prstGeom>
        </p:spPr>
      </p:pic>
      <p:sp>
        <p:nvSpPr>
          <p:cNvPr id="4" name="TextBox 3"/>
          <p:cNvSpPr txBox="1"/>
          <p:nvPr/>
        </p:nvSpPr>
        <p:spPr>
          <a:xfrm>
            <a:off x="414146" y="76447"/>
            <a:ext cx="8255312" cy="707886"/>
          </a:xfrm>
          <a:prstGeom prst="rect">
            <a:avLst/>
          </a:prstGeom>
          <a:noFill/>
        </p:spPr>
        <p:txBody>
          <a:bodyPr wrap="square" rtlCol="0">
            <a:spAutoFit/>
          </a:bodyPr>
          <a:lstStyle/>
          <a:p>
            <a:pPr algn="ctr"/>
            <a:r>
              <a:rPr lang="en-US" sz="4000" b="1" dirty="0" smtClean="0">
                <a:solidFill>
                  <a:srgbClr val="FF6600"/>
                </a:solidFill>
                <a:latin typeface="Apple Casual"/>
                <a:cs typeface="Apple Casual"/>
              </a:rPr>
              <a:t>A bit of history…</a:t>
            </a:r>
          </a:p>
        </p:txBody>
      </p:sp>
      <p:sp>
        <p:nvSpPr>
          <p:cNvPr id="5" name="TextBox 4"/>
          <p:cNvSpPr txBox="1"/>
          <p:nvPr/>
        </p:nvSpPr>
        <p:spPr>
          <a:xfrm>
            <a:off x="460326" y="702403"/>
            <a:ext cx="8255312" cy="707886"/>
          </a:xfrm>
          <a:prstGeom prst="rect">
            <a:avLst/>
          </a:prstGeom>
          <a:noFill/>
        </p:spPr>
        <p:txBody>
          <a:bodyPr wrap="square" rtlCol="0">
            <a:spAutoFit/>
          </a:bodyPr>
          <a:lstStyle/>
          <a:p>
            <a:pPr algn="ctr"/>
            <a:r>
              <a:rPr lang="en-US" sz="4000" b="1" dirty="0" smtClean="0">
                <a:solidFill>
                  <a:srgbClr val="FF6600"/>
                </a:solidFill>
                <a:latin typeface="Arial Black"/>
              </a:rPr>
              <a:t>ANIMALS AS MACHINES</a:t>
            </a:r>
            <a:r>
              <a:rPr lang="en-US" sz="4000" b="1" dirty="0" smtClean="0">
                <a:latin typeface="Arial Black"/>
              </a:rPr>
              <a:t> </a:t>
            </a:r>
          </a:p>
        </p:txBody>
      </p:sp>
      <p:sp>
        <p:nvSpPr>
          <p:cNvPr id="6" name="TextBox 5"/>
          <p:cNvSpPr txBox="1"/>
          <p:nvPr/>
        </p:nvSpPr>
        <p:spPr>
          <a:xfrm>
            <a:off x="4799515" y="2209677"/>
            <a:ext cx="4105790" cy="2123658"/>
          </a:xfrm>
          <a:prstGeom prst="rect">
            <a:avLst/>
          </a:prstGeom>
          <a:noFill/>
        </p:spPr>
        <p:txBody>
          <a:bodyPr wrap="square" rtlCol="0">
            <a:spAutoFit/>
          </a:bodyPr>
          <a:lstStyle/>
          <a:p>
            <a:r>
              <a:rPr lang="en-US" sz="3200" b="1" dirty="0" smtClean="0">
                <a:solidFill>
                  <a:srgbClr val="FF0000"/>
                </a:solidFill>
                <a:latin typeface="Apple Casual"/>
              </a:rPr>
              <a:t>RENE DESCARTES (1596-1650) </a:t>
            </a:r>
          </a:p>
          <a:p>
            <a:r>
              <a:rPr lang="en-US" sz="3200" b="1" dirty="0" smtClean="0">
                <a:solidFill>
                  <a:srgbClr val="FF0000"/>
                </a:solidFill>
                <a:latin typeface="Apple Casual"/>
              </a:rPr>
              <a:t>“father of modern philosophy”</a:t>
            </a:r>
            <a:r>
              <a:rPr lang="en-US" sz="3600" b="1" dirty="0" smtClean="0">
                <a:solidFill>
                  <a:srgbClr val="FF0000"/>
                </a:solidFill>
                <a:latin typeface="Apple Casual"/>
              </a:rPr>
              <a:t> </a:t>
            </a:r>
            <a:endParaRPr lang="en-US" sz="3600" b="1" dirty="0">
              <a:solidFill>
                <a:srgbClr val="FF0000"/>
              </a:solidFill>
              <a:latin typeface="Apple Casual"/>
            </a:endParaRPr>
          </a:p>
        </p:txBody>
      </p:sp>
      <p:sp>
        <p:nvSpPr>
          <p:cNvPr id="7" name="TextBox 6"/>
          <p:cNvSpPr txBox="1"/>
          <p:nvPr/>
        </p:nvSpPr>
        <p:spPr>
          <a:xfrm>
            <a:off x="1" y="4777659"/>
            <a:ext cx="9144000" cy="1754327"/>
          </a:xfrm>
          <a:prstGeom prst="rect">
            <a:avLst/>
          </a:prstGeom>
          <a:noFill/>
        </p:spPr>
        <p:txBody>
          <a:bodyPr wrap="square" rtlCol="0">
            <a:spAutoFit/>
          </a:bodyPr>
          <a:lstStyle/>
          <a:p>
            <a:r>
              <a:rPr lang="en-US" sz="3600" b="1" dirty="0" smtClean="0">
                <a:solidFill>
                  <a:srgbClr val="FF6600"/>
                </a:solidFill>
                <a:latin typeface="Apple Casual"/>
              </a:rPr>
              <a:t>Humans:</a:t>
            </a:r>
            <a:r>
              <a:rPr lang="en-US" sz="3600" b="1" dirty="0" smtClean="0">
                <a:solidFill>
                  <a:schemeClr val="accent6">
                    <a:lumMod val="50000"/>
                  </a:schemeClr>
                </a:solidFill>
                <a:latin typeface="Apple Casual"/>
              </a:rPr>
              <a:t> body &amp; mind—reason, thought</a:t>
            </a:r>
          </a:p>
          <a:p>
            <a:r>
              <a:rPr lang="en-US" sz="3600" b="1" dirty="0" smtClean="0">
                <a:solidFill>
                  <a:srgbClr val="FF6600"/>
                </a:solidFill>
                <a:latin typeface="Apple Casual"/>
              </a:rPr>
              <a:t>Animals:</a:t>
            </a:r>
            <a:r>
              <a:rPr lang="en-US" sz="3600" b="1" dirty="0" smtClean="0">
                <a:solidFill>
                  <a:schemeClr val="accent6">
                    <a:lumMod val="50000"/>
                  </a:schemeClr>
                </a:solidFill>
                <a:latin typeface="Apple Casual"/>
              </a:rPr>
              <a:t> body only—no consciousness, no</a:t>
            </a:r>
          </a:p>
          <a:p>
            <a:r>
              <a:rPr lang="en-US" sz="3600" b="1" dirty="0" smtClean="0">
                <a:solidFill>
                  <a:schemeClr val="accent6">
                    <a:lumMod val="50000"/>
                  </a:schemeClr>
                </a:solidFill>
                <a:latin typeface="Apple Casual"/>
              </a:rPr>
              <a:t>awareness or thought &amp; NO PAIN!</a:t>
            </a:r>
            <a:endParaRPr lang="en-US" sz="3600" b="1" dirty="0">
              <a:solidFill>
                <a:srgbClr val="FF0000"/>
              </a:solidFill>
              <a:latin typeface="Apple Casu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330" y="184119"/>
            <a:ext cx="4324279" cy="46577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p:cNvSpPr txBox="1"/>
          <p:nvPr/>
        </p:nvSpPr>
        <p:spPr>
          <a:xfrm>
            <a:off x="4844503" y="183317"/>
            <a:ext cx="4072002" cy="2554545"/>
          </a:xfrm>
          <a:prstGeom prst="rect">
            <a:avLst/>
          </a:prstGeom>
          <a:noFill/>
        </p:spPr>
        <p:txBody>
          <a:bodyPr wrap="square" rtlCol="0">
            <a:spAutoFit/>
          </a:bodyPr>
          <a:lstStyle/>
          <a:p>
            <a:r>
              <a:rPr lang="en-US" sz="3600" dirty="0" smtClean="0">
                <a:solidFill>
                  <a:srgbClr val="FF0000"/>
                </a:solidFill>
                <a:latin typeface="Apple Casual"/>
                <a:cs typeface="Apple Casual"/>
              </a:rPr>
              <a:t>Dude, we’re conscious and </a:t>
            </a:r>
            <a:r>
              <a:rPr lang="en-US" sz="4400" dirty="0" smtClean="0">
                <a:solidFill>
                  <a:srgbClr val="FF6600"/>
                </a:solidFill>
                <a:latin typeface="Apple Casual"/>
                <a:cs typeface="Apple Casual"/>
              </a:rPr>
              <a:t>we’re  SENTIENT!</a:t>
            </a:r>
            <a:endParaRPr lang="en-US" sz="4400" dirty="0">
              <a:solidFill>
                <a:srgbClr val="FF6600"/>
              </a:solidFill>
              <a:latin typeface="Apple Casual"/>
              <a:cs typeface="Apple Casual"/>
            </a:endParaRPr>
          </a:p>
        </p:txBody>
      </p:sp>
      <p:sp>
        <p:nvSpPr>
          <p:cNvPr id="4" name="TextBox 3"/>
          <p:cNvSpPr txBox="1"/>
          <p:nvPr/>
        </p:nvSpPr>
        <p:spPr>
          <a:xfrm>
            <a:off x="4844503" y="3386083"/>
            <a:ext cx="4072002" cy="3139321"/>
          </a:xfrm>
          <a:prstGeom prst="rect">
            <a:avLst/>
          </a:prstGeom>
          <a:noFill/>
        </p:spPr>
        <p:txBody>
          <a:bodyPr wrap="square" rtlCol="0">
            <a:spAutoFit/>
          </a:bodyPr>
          <a:lstStyle/>
          <a:p>
            <a:r>
              <a:rPr lang="en-US" sz="2200" b="1" dirty="0" smtClean="0"/>
              <a:t>…able to perceive &amp; feel things.</a:t>
            </a:r>
          </a:p>
          <a:p>
            <a:endParaRPr lang="en-US" sz="2200" b="1" dirty="0" smtClean="0"/>
          </a:p>
          <a:p>
            <a:r>
              <a:rPr lang="en-US" sz="2200" b="1" dirty="0" smtClean="0"/>
              <a:t>…aware of sensations and emotions, of feeling pain and suffering, and of experiencing a state of well being.</a:t>
            </a:r>
          </a:p>
          <a:p>
            <a:endParaRPr lang="en-US" sz="2200" b="1" dirty="0" smtClean="0"/>
          </a:p>
          <a:p>
            <a:r>
              <a:rPr lang="en-US" sz="2200" b="1" dirty="0" smtClean="0"/>
              <a:t>Sentient beings value their lives and have an interest in living.</a:t>
            </a:r>
            <a:endParaRPr lang="en-US" sz="2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Cosmetic Testing on Animals</a:t>
            </a:r>
            <a:endParaRPr lang="en-US" sz="4400" dirty="0">
              <a:solidFill>
                <a:srgbClr val="FF6600"/>
              </a:solidFill>
              <a:latin typeface="Apple Casual"/>
              <a:cs typeface="Apple Casual"/>
            </a:endParaRPr>
          </a:p>
        </p:txBody>
      </p:sp>
      <p:pic>
        <p:nvPicPr>
          <p:cNvPr id="11" name="Picture 10" descr="Lab-animals-rabbit-300x199.jpg"/>
          <p:cNvPicPr>
            <a:picLocks noChangeAspect="1"/>
          </p:cNvPicPr>
          <p:nvPr/>
        </p:nvPicPr>
        <p:blipFill>
          <a:blip r:embed="rId2"/>
          <a:stretch>
            <a:fillRect/>
          </a:stretch>
        </p:blipFill>
        <p:spPr>
          <a:xfrm>
            <a:off x="4926533" y="952748"/>
            <a:ext cx="3810000" cy="2527300"/>
          </a:xfrm>
          <a:prstGeom prst="rect">
            <a:avLst/>
          </a:prstGeom>
        </p:spPr>
      </p:pic>
      <p:pic>
        <p:nvPicPr>
          <p:cNvPr id="12" name="Picture 11" descr="guinea_pig.jpg"/>
          <p:cNvPicPr>
            <a:picLocks noChangeAspect="1"/>
          </p:cNvPicPr>
          <p:nvPr/>
        </p:nvPicPr>
        <p:blipFill>
          <a:blip r:embed="rId3"/>
          <a:stretch>
            <a:fillRect/>
          </a:stretch>
        </p:blipFill>
        <p:spPr>
          <a:xfrm>
            <a:off x="412713" y="3755002"/>
            <a:ext cx="3499898" cy="2624924"/>
          </a:xfrm>
          <a:prstGeom prst="rect">
            <a:avLst/>
          </a:prstGeom>
        </p:spPr>
      </p:pic>
      <p:pic>
        <p:nvPicPr>
          <p:cNvPr id="13" name="Picture 12" descr="lab-rat-300x199.jpg"/>
          <p:cNvPicPr>
            <a:picLocks noChangeAspect="1"/>
          </p:cNvPicPr>
          <p:nvPr/>
        </p:nvPicPr>
        <p:blipFill>
          <a:blip r:embed="rId4"/>
          <a:stretch>
            <a:fillRect/>
          </a:stretch>
        </p:blipFill>
        <p:spPr>
          <a:xfrm>
            <a:off x="403020" y="974250"/>
            <a:ext cx="3810001" cy="2527300"/>
          </a:xfrm>
          <a:prstGeom prst="rect">
            <a:avLst/>
          </a:prstGeom>
        </p:spPr>
      </p:pic>
      <p:pic>
        <p:nvPicPr>
          <p:cNvPr id="19" name="Picture 18" descr="110529184047-large.jpg"/>
          <p:cNvPicPr>
            <a:picLocks noChangeAspect="1"/>
          </p:cNvPicPr>
          <p:nvPr/>
        </p:nvPicPr>
        <p:blipFill>
          <a:blip r:embed="rId5"/>
          <a:stretch>
            <a:fillRect/>
          </a:stretch>
        </p:blipFill>
        <p:spPr>
          <a:xfrm>
            <a:off x="4451801" y="3755003"/>
            <a:ext cx="4297376" cy="262492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Cosmetic Testing on Animals</a:t>
            </a:r>
            <a:endParaRPr lang="en-US" sz="4400" dirty="0">
              <a:solidFill>
                <a:srgbClr val="FF6600"/>
              </a:solidFill>
              <a:latin typeface="Apple Casual"/>
              <a:cs typeface="Apple Casual"/>
            </a:endParaRPr>
          </a:p>
        </p:txBody>
      </p:sp>
      <p:pic>
        <p:nvPicPr>
          <p:cNvPr id="5" name="Picture 4" descr="Cosmetics.jpg"/>
          <p:cNvPicPr>
            <a:picLocks noChangeAspect="1"/>
          </p:cNvPicPr>
          <p:nvPr/>
        </p:nvPicPr>
        <p:blipFill>
          <a:blip r:embed="rId2"/>
          <a:stretch>
            <a:fillRect/>
          </a:stretch>
        </p:blipFill>
        <p:spPr>
          <a:xfrm>
            <a:off x="148728" y="1132602"/>
            <a:ext cx="4624775" cy="4211432"/>
          </a:xfrm>
          <a:prstGeom prst="rect">
            <a:avLst/>
          </a:prstGeom>
        </p:spPr>
      </p:pic>
      <p:pic>
        <p:nvPicPr>
          <p:cNvPr id="6" name="Picture 5" descr="FAFI2.jpg"/>
          <p:cNvPicPr>
            <a:picLocks noChangeAspect="1"/>
          </p:cNvPicPr>
          <p:nvPr/>
        </p:nvPicPr>
        <p:blipFill>
          <a:blip r:embed="rId3"/>
          <a:stretch>
            <a:fillRect/>
          </a:stretch>
        </p:blipFill>
        <p:spPr>
          <a:xfrm>
            <a:off x="5045359" y="1132602"/>
            <a:ext cx="3946865" cy="4103019"/>
          </a:xfrm>
          <a:prstGeom prst="rect">
            <a:avLst/>
          </a:prstGeom>
        </p:spPr>
      </p:pic>
      <p:pic>
        <p:nvPicPr>
          <p:cNvPr id="7" name="Picture 6" descr="axe_peace_body_spray_450x450_tcm13-378308.jpg"/>
          <p:cNvPicPr>
            <a:picLocks noChangeAspect="1"/>
          </p:cNvPicPr>
          <p:nvPr/>
        </p:nvPicPr>
        <p:blipFill>
          <a:blip r:embed="rId4"/>
          <a:srcRect l="32000" t="5353" r="32000"/>
          <a:stretch>
            <a:fillRect/>
          </a:stretch>
        </p:blipFill>
        <p:spPr>
          <a:xfrm>
            <a:off x="3936877" y="2988850"/>
            <a:ext cx="1461029" cy="38411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5250" y="122879"/>
            <a:ext cx="8179587" cy="769441"/>
          </a:xfrm>
          <a:prstGeom prst="rect">
            <a:avLst/>
          </a:prstGeom>
          <a:noFill/>
        </p:spPr>
        <p:txBody>
          <a:bodyPr wrap="square" rtlCol="0">
            <a:spAutoFit/>
          </a:bodyPr>
          <a:lstStyle/>
          <a:p>
            <a:pPr algn="ctr"/>
            <a:r>
              <a:rPr lang="en-US" sz="4400" dirty="0" smtClean="0">
                <a:solidFill>
                  <a:srgbClr val="FF6600"/>
                </a:solidFill>
                <a:latin typeface="Apple Casual"/>
                <a:cs typeface="Apple Casual"/>
              </a:rPr>
              <a:t>Cosmetic Testing on Animals</a:t>
            </a:r>
            <a:endParaRPr lang="en-US" sz="4400" dirty="0">
              <a:solidFill>
                <a:srgbClr val="FF6600"/>
              </a:solidFill>
              <a:latin typeface="Apple Casual"/>
              <a:cs typeface="Apple Casual"/>
            </a:endParaRPr>
          </a:p>
        </p:txBody>
      </p:sp>
      <p:pic>
        <p:nvPicPr>
          <p:cNvPr id="3" name="Picture 2"/>
          <p:cNvPicPr>
            <a:picLocks noChangeAspect="1"/>
          </p:cNvPicPr>
          <p:nvPr/>
        </p:nvPicPr>
        <p:blipFill>
          <a:blip r:embed="rId2"/>
          <a:stretch>
            <a:fillRect/>
          </a:stretch>
        </p:blipFill>
        <p:spPr>
          <a:xfrm>
            <a:off x="194804" y="1122532"/>
            <a:ext cx="2412660" cy="16084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2783933" y="967296"/>
            <a:ext cx="6118711" cy="1846659"/>
          </a:xfrm>
          <a:prstGeom prst="rect">
            <a:avLst/>
          </a:prstGeom>
          <a:noFill/>
        </p:spPr>
        <p:txBody>
          <a:bodyPr wrap="square" rtlCol="0">
            <a:spAutoFit/>
          </a:bodyPr>
          <a:lstStyle/>
          <a:p>
            <a:r>
              <a:rPr lang="en-US" sz="2400" b="1" dirty="0" smtClean="0"/>
              <a:t>“The federal regulations for the approval of new drugs or pesticides require animal test data, while cosmetic safety laws simply require that product safety be demonstrated.” </a:t>
            </a:r>
            <a:r>
              <a:rPr lang="en-US" b="1" dirty="0" smtClean="0"/>
              <a:t>~American Physiological Society</a:t>
            </a:r>
            <a:endParaRPr lang="en-US" b="1" dirty="0"/>
          </a:p>
        </p:txBody>
      </p:sp>
      <p:sp>
        <p:nvSpPr>
          <p:cNvPr id="6" name="TextBox 5"/>
          <p:cNvSpPr txBox="1"/>
          <p:nvPr/>
        </p:nvSpPr>
        <p:spPr>
          <a:xfrm>
            <a:off x="258949" y="3278308"/>
            <a:ext cx="8643695"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solidFill>
                  <a:srgbClr val="800000"/>
                </a:solidFill>
              </a:rPr>
              <a:t>“The Federal Food, Drug, and Cosmetic Act (regulated by the Food and Drug Admin.) prohibits the sale of mislabeled and ‘adulterated’ cosmetics, but does not require that animal tests be conducted to demonstrate that the cosmetics are safe.” ~HSUS</a:t>
            </a:r>
            <a:endParaRPr lang="en-US" sz="2400" b="1" dirty="0">
              <a:solidFill>
                <a:srgbClr val="800000"/>
              </a:solidFill>
            </a:endParaRPr>
          </a:p>
        </p:txBody>
      </p:sp>
      <p:sp>
        <p:nvSpPr>
          <p:cNvPr id="8" name="TextBox 7"/>
          <p:cNvSpPr txBox="1"/>
          <p:nvPr/>
        </p:nvSpPr>
        <p:spPr>
          <a:xfrm>
            <a:off x="258949" y="5422448"/>
            <a:ext cx="8643695" cy="1323439"/>
          </a:xfrm>
          <a:prstGeom prst="rect">
            <a:avLst/>
          </a:prstGeom>
          <a:noFill/>
        </p:spPr>
        <p:txBody>
          <a:bodyPr wrap="square" rtlCol="0">
            <a:spAutoFit/>
          </a:bodyPr>
          <a:lstStyle/>
          <a:p>
            <a:r>
              <a:rPr lang="en-US" sz="2000" b="1" dirty="0" smtClean="0">
                <a:solidFill>
                  <a:srgbClr val="800000"/>
                </a:solidFill>
              </a:rPr>
              <a:t>*Use ingredients already tested (5000+)    *Use existing non-animals tests  (nearly 50 validated for use including artificial tissue &amp; test tube method)     *Continue to invest in &amp; develop new non-animal tests (animal tests: cruel, unreliable, time-consuming, expensive)</a:t>
            </a:r>
            <a:endParaRPr lang="en-US" sz="2000" b="1" dirty="0">
              <a:solidFill>
                <a:srgbClr val="8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2"/>
</p:tagLst>
</file>

<file path=ppt/tags/tag6.xml><?xml version="1.0" encoding="utf-8"?>
<p:tagLst xmlns:a="http://schemas.openxmlformats.org/drawingml/2006/main" xmlns:r="http://schemas.openxmlformats.org/officeDocument/2006/relationships" xmlns:p="http://schemas.openxmlformats.org/presentationml/2006/main">
  <p:tag name="TIMING" val="|0.2"/>
</p:tagLst>
</file>

<file path=ppt/tags/tag7.xml><?xml version="1.0" encoding="utf-8"?>
<p:tagLst xmlns:a="http://schemas.openxmlformats.org/drawingml/2006/main" xmlns:r="http://schemas.openxmlformats.org/officeDocument/2006/relationships" xmlns:p="http://schemas.openxmlformats.org/presentationml/2006/main">
  <p:tag name="TIMING" val="|0.2"/>
</p:tagLst>
</file>

<file path=ppt/tags/tag8.xml><?xml version="1.0" encoding="utf-8"?>
<p:tagLst xmlns:a="http://schemas.openxmlformats.org/drawingml/2006/main" xmlns:r="http://schemas.openxmlformats.org/officeDocument/2006/relationships" xmlns:p="http://schemas.openxmlformats.org/presentationml/2006/main">
  <p:tag name="TIMING" val="|0.2"/>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ヒラギノ角ゴ Pro W6"/>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ＭＳ Ｐゴシック"/>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Trek.thmx</Template>
  <TotalTime>1071</TotalTime>
  <Words>795</Words>
  <Application>Microsoft Office PowerPoint</Application>
  <PresentationFormat>On-screen Show (4:3)</PresentationFormat>
  <Paragraphs>158</Paragraphs>
  <Slides>26</Slides>
  <Notes>8</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Trek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Christopher Barns</dc:creator>
  <cp:lastModifiedBy>Veda Stram</cp:lastModifiedBy>
  <cp:revision>78</cp:revision>
  <dcterms:created xsi:type="dcterms:W3CDTF">2014-10-22T19:42:21Z</dcterms:created>
  <dcterms:modified xsi:type="dcterms:W3CDTF">2014-10-27T21:05:12Z</dcterms:modified>
</cp:coreProperties>
</file>