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TIF" ContentType="image/tif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68" r:id="rId2"/>
    <p:sldId id="273" r:id="rId3"/>
    <p:sldId id="267" r:id="rId4"/>
    <p:sldId id="287" r:id="rId5"/>
    <p:sldId id="259" r:id="rId6"/>
    <p:sldId id="279" r:id="rId7"/>
    <p:sldId id="288" r:id="rId8"/>
    <p:sldId id="283" r:id="rId9"/>
    <p:sldId id="282" r:id="rId10"/>
    <p:sldId id="286" r:id="rId11"/>
    <p:sldId id="285" r:id="rId12"/>
    <p:sldId id="270" r:id="rId13"/>
    <p:sldId id="262" r:id="rId14"/>
    <p:sldId id="258" r:id="rId15"/>
    <p:sldId id="276" r:id="rId16"/>
    <p:sldId id="275" r:id="rId17"/>
    <p:sldId id="260" r:id="rId18"/>
    <p:sldId id="291" r:id="rId19"/>
    <p:sldId id="266" r:id="rId20"/>
    <p:sldId id="289" r:id="rId21"/>
    <p:sldId id="292"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71" autoAdjust="0"/>
    <p:restoredTop sz="96370" autoAdjust="0"/>
  </p:normalViewPr>
  <p:slideViewPr>
    <p:cSldViewPr snapToGrid="0">
      <p:cViewPr varScale="1">
        <p:scale>
          <a:sx n="44" d="100"/>
          <a:sy n="44" d="100"/>
        </p:scale>
        <p:origin x="-552"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E482A-D48B-4DC3-B980-E48682C6E5F2}" type="datetimeFigureOut">
              <a:rPr lang="en-US" smtClean="0"/>
              <a:t>8/24/2017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22BEF-C39B-47BA-9B73-832B436F4158}" type="slidenum">
              <a:rPr lang="en-US" smtClean="0"/>
              <a:t>‹#›</a:t>
            </a:fld>
            <a:endParaRPr lang="en-US" dirty="0"/>
          </a:p>
        </p:txBody>
      </p:sp>
    </p:spTree>
    <p:extLst>
      <p:ext uri="{BB962C8B-B14F-4D97-AF65-F5344CB8AC3E}">
        <p14:creationId xmlns:p14="http://schemas.microsoft.com/office/powerpoint/2010/main" val="4029500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VIDEO TAPE STOLEN FROM U OF PENN HEAD TRAUMA INJURY CLINIC SHOWED SERIOUS HEAD TRAUMA INFLICTED WITH A HYDRAULIC DEVICE UPON BABOONS BY LAUGHING, SMOKING, UNSYMPATHETRIC RESEARCHER, APPARENTLY PERFORMING FOR THIS DISTURBING VIDEO.  THE NAME COMES FROM THE WHAT THE CHIEF RESEARCH SAID WOULD HAPPEN  THEY WERE MAKING.  THE NIH WHO FUNDED THE LAB STONE WALLED INQUIRIES SO ON A LATE ON A THURSDAY AFTERNOON IN THE SUMMER OF 1985.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ALL RISKED ARREST,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EXPECTED TO BE DRAGGED OUT BY POLICE BUT THEY </a:t>
            </a:r>
            <a:r>
              <a:rPr lang="en-US" b="1" dirty="0"/>
              <a:t> </a:t>
            </a:r>
          </a:p>
          <a:p>
            <a:endParaRPr lang="en-US" dirty="0"/>
          </a:p>
        </p:txBody>
      </p:sp>
      <p:sp>
        <p:nvSpPr>
          <p:cNvPr id="4" name="Slide Number Placeholder 3"/>
          <p:cNvSpPr>
            <a:spLocks noGrp="1"/>
          </p:cNvSpPr>
          <p:nvPr>
            <p:ph type="sldNum" sz="quarter" idx="10"/>
          </p:nvPr>
        </p:nvSpPr>
        <p:spPr/>
        <p:txBody>
          <a:bodyPr/>
          <a:lstStyle/>
          <a:p>
            <a:fld id="{E1938093-9810-4141-8711-90E52F53468D}" type="slidenum">
              <a:rPr lang="en-US" smtClean="0"/>
              <a:t>8</a:t>
            </a:fld>
            <a:endParaRPr lang="en-US" dirty="0"/>
          </a:p>
        </p:txBody>
      </p:sp>
    </p:spTree>
    <p:extLst>
      <p:ext uri="{BB962C8B-B14F-4D97-AF65-F5344CB8AC3E}">
        <p14:creationId xmlns:p14="http://schemas.microsoft.com/office/powerpoint/2010/main" val="3527042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26189765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8501268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7642899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25050660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28778939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41121490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11255623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31089399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20159189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25099158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78E6B7-02E0-4134-98C2-1AF85604CB79}" type="datetimeFigureOut">
              <a:rPr lang="en-US" smtClean="0"/>
              <a:t>8/24/2017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44E314-83C1-4DAF-B7F8-B1534F82FFC2}" type="slidenum">
              <a:rPr lang="en-US" smtClean="0"/>
              <a:t>‹#›</a:t>
            </a:fld>
            <a:endParaRPr lang="en-US" dirty="0"/>
          </a:p>
        </p:txBody>
      </p:sp>
    </p:spTree>
    <p:extLst>
      <p:ext uri="{BB962C8B-B14F-4D97-AF65-F5344CB8AC3E}">
        <p14:creationId xmlns:p14="http://schemas.microsoft.com/office/powerpoint/2010/main" val="1990209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8E6B7-02E0-4134-98C2-1AF85604CB79}" type="datetimeFigureOut">
              <a:rPr lang="en-US" smtClean="0"/>
              <a:t>8/24/2017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4E314-83C1-4DAF-B7F8-B1534F82FFC2}" type="slidenum">
              <a:rPr lang="en-US" smtClean="0"/>
              <a:t>‹#›</a:t>
            </a:fld>
            <a:endParaRPr lang="en-US" dirty="0"/>
          </a:p>
        </p:txBody>
      </p:sp>
    </p:spTree>
    <p:extLst>
      <p:ext uri="{BB962C8B-B14F-4D97-AF65-F5344CB8AC3E}">
        <p14:creationId xmlns:p14="http://schemas.microsoft.com/office/powerpoint/2010/main" val="3167601560"/>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TIF"/></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tiff"/><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xmlns="" id="{A9D0B151-7F11-4EFB-ADF8-2EE82280C2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459" y="1140611"/>
            <a:ext cx="3698960" cy="4299843"/>
          </a:xfrm>
          <a:prstGeom prst="rect">
            <a:avLst/>
          </a:prstGeom>
        </p:spPr>
      </p:pic>
      <p:sp>
        <p:nvSpPr>
          <p:cNvPr id="3" name="TextBox 2">
            <a:extLst>
              <a:ext uri="{FF2B5EF4-FFF2-40B4-BE49-F238E27FC236}">
                <a16:creationId xmlns:a16="http://schemas.microsoft.com/office/drawing/2014/main" xmlns="" id="{F564F6F5-88B6-49F5-94C0-8824226419F7}"/>
              </a:ext>
            </a:extLst>
          </p:cNvPr>
          <p:cNvSpPr txBox="1"/>
          <p:nvPr/>
        </p:nvSpPr>
        <p:spPr>
          <a:xfrm>
            <a:off x="1141469" y="5546966"/>
            <a:ext cx="2813078" cy="300980"/>
          </a:xfrm>
          <a:prstGeom prst="rect">
            <a:avLst/>
          </a:prstGeom>
          <a:noFill/>
          <a:ln w="57150">
            <a:solidFill>
              <a:schemeClr val="bg1"/>
            </a:solidFill>
          </a:ln>
        </p:spPr>
        <p:txBody>
          <a:bodyPr wrap="none" rtlCol="0">
            <a:spAutoFit/>
          </a:bodyPr>
          <a:lstStyle/>
          <a:p>
            <a:r>
              <a:rPr lang="en-US" sz="1356" dirty="0"/>
              <a:t>TOM WITH GLECO SUMMER OF 1972</a:t>
            </a:r>
          </a:p>
        </p:txBody>
      </p:sp>
      <p:sp>
        <p:nvSpPr>
          <p:cNvPr id="4" name="TextBox 3">
            <a:extLst>
              <a:ext uri="{FF2B5EF4-FFF2-40B4-BE49-F238E27FC236}">
                <a16:creationId xmlns:a16="http://schemas.microsoft.com/office/drawing/2014/main" xmlns="" id="{C013F1BA-767E-4CEA-BF34-AD2907B179AE}"/>
              </a:ext>
            </a:extLst>
          </p:cNvPr>
          <p:cNvSpPr txBox="1"/>
          <p:nvPr/>
        </p:nvSpPr>
        <p:spPr>
          <a:xfrm>
            <a:off x="5074645" y="1364740"/>
            <a:ext cx="3389788" cy="3803092"/>
          </a:xfrm>
          <a:prstGeom prst="rect">
            <a:avLst/>
          </a:prstGeom>
          <a:noFill/>
        </p:spPr>
        <p:txBody>
          <a:bodyPr wrap="square" rtlCol="0">
            <a:spAutoFit/>
          </a:bodyPr>
          <a:lstStyle/>
          <a:p>
            <a:r>
              <a:rPr lang="en-US" sz="1507" dirty="0">
                <a:latin typeface="Arial" panose="020B0604020202020204" pitchFamily="34" charset="0"/>
                <a:cs typeface="Arial" panose="020B0604020202020204" pitchFamily="34" charset="0"/>
              </a:rPr>
              <a:t>“My powerful feelings for this particular dog, for Gleco, had to reach out to include other dogs.  Indeed, every other dog.  Any stopping point short of every dog was, and had to be, rationally and emotionally arbitrary.  And not just dogs, of course.  Where ever in the world of animals there is a psychology with which to empathize, a personality whose welfare can be affected by what we do (or fail to do), there the feelings of love and compassion, of justice and protection must find a home.  From this point forward my heart and head were one, a union”</a:t>
            </a:r>
          </a:p>
        </p:txBody>
      </p:sp>
      <p:pic>
        <p:nvPicPr>
          <p:cNvPr id="5" name="COMBINED">
            <a:hlinkClick r:id="" action="ppaction://media"/>
            <a:extLst>
              <a:ext uri="{FF2B5EF4-FFF2-40B4-BE49-F238E27FC236}">
                <a16:creationId xmlns:a16="http://schemas.microsoft.com/office/drawing/2014/main" xmlns="" id="{B995CD7F-5850-48A5-A868-DCDF95E8D9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19923" y="2710324"/>
            <a:ext cx="459218" cy="459218"/>
          </a:xfrm>
          <a:prstGeom prst="rect">
            <a:avLst/>
          </a:prstGeom>
        </p:spPr>
      </p:pic>
    </p:spTree>
    <p:extLst>
      <p:ext uri="{BB962C8B-B14F-4D97-AF65-F5344CB8AC3E}">
        <p14:creationId xmlns:p14="http://schemas.microsoft.com/office/powerpoint/2010/main" val="214533772"/>
      </p:ext>
    </p:extLst>
  </p:cSld>
  <p:clrMapOvr>
    <a:masterClrMapping/>
  </p:clrMapOvr>
  <mc:AlternateContent xmlns:mc="http://schemas.openxmlformats.org/markup-compatibility/2006" xmlns:p14="http://schemas.microsoft.com/office/powerpoint/2010/main">
    <mc:Choice Requires="p14">
      <p:transition spd="slow" p14:dur="3400" advClick="0" advTm="35000">
        <p14:reveal/>
      </p:transition>
    </mc:Choice>
    <mc:Fallback xmlns="">
      <p:transition spd="slow" advClick="0"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9">
            <a:extLst>
              <a:ext uri="{FF2B5EF4-FFF2-40B4-BE49-F238E27FC236}">
                <a16:creationId xmlns:a16="http://schemas.microsoft.com/office/drawing/2014/main" xmlns="" id="{6556F47D-92AD-4BE5-9F79-C7AE34CCCA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876" y="1916026"/>
            <a:ext cx="3702446" cy="3444135"/>
          </a:xfrm>
          <a:prstGeom prst="rect">
            <a:avLst/>
          </a:prstGeom>
        </p:spPr>
      </p:pic>
      <p:sp>
        <p:nvSpPr>
          <p:cNvPr id="5" name="Title 1">
            <a:extLst>
              <a:ext uri="{FF2B5EF4-FFF2-40B4-BE49-F238E27FC236}">
                <a16:creationId xmlns:a16="http://schemas.microsoft.com/office/drawing/2014/main" xmlns="" id="{EE0A8B1A-103A-44D3-8D0C-87ED0DF26D84}"/>
              </a:ext>
            </a:extLst>
          </p:cNvPr>
          <p:cNvSpPr txBox="1">
            <a:spLocks/>
          </p:cNvSpPr>
          <p:nvPr/>
        </p:nvSpPr>
        <p:spPr>
          <a:xfrm>
            <a:off x="604148" y="1197372"/>
            <a:ext cx="7921511" cy="57684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712" i="1" dirty="0">
                <a:latin typeface="Arial" panose="020B0604020202020204" pitchFamily="34" charset="0"/>
                <a:cs typeface="Arial" panose="020B0604020202020204" pitchFamily="34" charset="0"/>
              </a:rPr>
              <a:t>June 10, 1990 --  March for Animal Rights</a:t>
            </a:r>
          </a:p>
        </p:txBody>
      </p:sp>
      <p:sp>
        <p:nvSpPr>
          <p:cNvPr id="6" name="TextBox 5">
            <a:extLst>
              <a:ext uri="{FF2B5EF4-FFF2-40B4-BE49-F238E27FC236}">
                <a16:creationId xmlns:a16="http://schemas.microsoft.com/office/drawing/2014/main" xmlns="" id="{BF23984B-F1DC-4074-B96F-4E9A17D8361D}"/>
              </a:ext>
            </a:extLst>
          </p:cNvPr>
          <p:cNvSpPr txBox="1"/>
          <p:nvPr/>
        </p:nvSpPr>
        <p:spPr>
          <a:xfrm>
            <a:off x="4723497" y="2216451"/>
            <a:ext cx="4175570" cy="1761636"/>
          </a:xfrm>
          <a:prstGeom prst="rect">
            <a:avLst/>
          </a:prstGeom>
          <a:noFill/>
        </p:spPr>
        <p:txBody>
          <a:bodyPr wrap="square" rtlCol="0">
            <a:spAutoFit/>
          </a:bodyPr>
          <a:lstStyle/>
          <a:p>
            <a:r>
              <a:rPr lang="en-US" sz="1808" dirty="0"/>
              <a:t>“When the day of the march dawned, all the Regans wandered down to the assembly area.  We did not know what to expect.  We were just hoping we would not be among the few on hand.  We were not.”</a:t>
            </a:r>
          </a:p>
        </p:txBody>
      </p:sp>
    </p:spTree>
    <p:extLst>
      <p:ext uri="{BB962C8B-B14F-4D97-AF65-F5344CB8AC3E}">
        <p14:creationId xmlns:p14="http://schemas.microsoft.com/office/powerpoint/2010/main" val="3301671274"/>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9">
            <a:extLst>
              <a:ext uri="{FF2B5EF4-FFF2-40B4-BE49-F238E27FC236}">
                <a16:creationId xmlns:a16="http://schemas.microsoft.com/office/drawing/2014/main" xmlns="" id="{F488B6C8-E2E4-485C-9D21-313D21AF0E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7022" y="2226759"/>
            <a:ext cx="5154448" cy="2273129"/>
          </a:xfrm>
          <a:prstGeom prst="rect">
            <a:avLst/>
          </a:prstGeom>
        </p:spPr>
      </p:pic>
      <p:cxnSp>
        <p:nvCxnSpPr>
          <p:cNvPr id="4" name="Straight Connector 3">
            <a:extLst>
              <a:ext uri="{FF2B5EF4-FFF2-40B4-BE49-F238E27FC236}">
                <a16:creationId xmlns:a16="http://schemas.microsoft.com/office/drawing/2014/main" xmlns="" id="{DC523FF2-2C2A-4C6B-8CC9-724804EFED43}"/>
              </a:ext>
            </a:extLst>
          </p:cNvPr>
          <p:cNvCxnSpPr>
            <a:cxnSpLocks/>
          </p:cNvCxnSpPr>
          <p:nvPr/>
        </p:nvCxnSpPr>
        <p:spPr>
          <a:xfrm>
            <a:off x="3440467" y="2638648"/>
            <a:ext cx="2879088" cy="92705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Content Placeholder 7">
            <a:extLst>
              <a:ext uri="{FF2B5EF4-FFF2-40B4-BE49-F238E27FC236}">
                <a16:creationId xmlns:a16="http://schemas.microsoft.com/office/drawing/2014/main" xmlns="" id="{190889F7-8F33-4391-8644-B363B5BE0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963" y="3102174"/>
            <a:ext cx="1828800" cy="1445161"/>
          </a:xfrm>
          <a:prstGeom prst="rect">
            <a:avLst/>
          </a:prstGeom>
        </p:spPr>
      </p:pic>
      <p:pic>
        <p:nvPicPr>
          <p:cNvPr id="7" name="Content Placeholder 7">
            <a:extLst>
              <a:ext uri="{FF2B5EF4-FFF2-40B4-BE49-F238E27FC236}">
                <a16:creationId xmlns:a16="http://schemas.microsoft.com/office/drawing/2014/main" xmlns="" id="{00090E85-AEB4-4A70-A9A8-A484AF4D15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500" y="2598601"/>
            <a:ext cx="1758421" cy="1371600"/>
          </a:xfrm>
          <a:prstGeom prst="rect">
            <a:avLst/>
          </a:prstGeom>
        </p:spPr>
      </p:pic>
      <p:cxnSp>
        <p:nvCxnSpPr>
          <p:cNvPr id="8" name="Straight Connector 7">
            <a:extLst>
              <a:ext uri="{FF2B5EF4-FFF2-40B4-BE49-F238E27FC236}">
                <a16:creationId xmlns:a16="http://schemas.microsoft.com/office/drawing/2014/main" xmlns="" id="{E4ABB4FC-2826-4944-AB78-7D4C8C581FFC}"/>
              </a:ext>
            </a:extLst>
          </p:cNvPr>
          <p:cNvCxnSpPr>
            <a:cxnSpLocks/>
          </p:cNvCxnSpPr>
          <p:nvPr/>
        </p:nvCxnSpPr>
        <p:spPr>
          <a:xfrm>
            <a:off x="2102641" y="2528912"/>
            <a:ext cx="1337826" cy="1097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xmlns="" id="{CDA47A07-E5A8-48DF-ACAA-4ECD903C1D6F}"/>
              </a:ext>
            </a:extLst>
          </p:cNvPr>
          <p:cNvSpPr/>
          <p:nvPr/>
        </p:nvSpPr>
        <p:spPr>
          <a:xfrm>
            <a:off x="1270555" y="1217957"/>
            <a:ext cx="5894306" cy="463332"/>
          </a:xfrm>
          <a:prstGeom prst="rect">
            <a:avLst/>
          </a:prstGeom>
        </p:spPr>
        <p:txBody>
          <a:bodyPr wrap="none">
            <a:spAutoFit/>
          </a:bodyPr>
          <a:lstStyle/>
          <a:p>
            <a:pPr algn="ctr"/>
            <a:r>
              <a:rPr lang="en-US" sz="2411" i="1" dirty="0">
                <a:latin typeface="Arial" panose="020B0604020202020204" pitchFamily="34" charset="0"/>
                <a:cs typeface="Arial" panose="020B0604020202020204" pitchFamily="34" charset="0"/>
              </a:rPr>
              <a:t>June 10, 1990 --  March for Animal Rights</a:t>
            </a:r>
          </a:p>
        </p:txBody>
      </p:sp>
      <p:sp>
        <p:nvSpPr>
          <p:cNvPr id="17" name="TextBox 16">
            <a:extLst>
              <a:ext uri="{FF2B5EF4-FFF2-40B4-BE49-F238E27FC236}">
                <a16:creationId xmlns:a16="http://schemas.microsoft.com/office/drawing/2014/main" xmlns="" id="{5CA61EFC-64D6-4480-86B3-83CBD775FB62}"/>
              </a:ext>
            </a:extLst>
          </p:cNvPr>
          <p:cNvSpPr txBox="1"/>
          <p:nvPr/>
        </p:nvSpPr>
        <p:spPr>
          <a:xfrm>
            <a:off x="1782757" y="4813541"/>
            <a:ext cx="5764457" cy="926920"/>
          </a:xfrm>
          <a:prstGeom prst="rect">
            <a:avLst/>
          </a:prstGeom>
          <a:noFill/>
        </p:spPr>
        <p:txBody>
          <a:bodyPr wrap="square" rtlCol="0">
            <a:spAutoFit/>
          </a:bodyPr>
          <a:lstStyle/>
          <a:p>
            <a:r>
              <a:rPr lang="en-US" sz="1356" dirty="0"/>
              <a:t>“We knew there were a lot of people but still couldn’t get sense of the numbers until….until there were still marchers turning on to Pennsylvania Avenue, all the way back to the White House, as the people at the head of the march were beginning to sit down in front of our nation’s Capitol!”</a:t>
            </a:r>
          </a:p>
        </p:txBody>
      </p:sp>
      <p:sp>
        <p:nvSpPr>
          <p:cNvPr id="18" name="TextBox 17">
            <a:extLst>
              <a:ext uri="{FF2B5EF4-FFF2-40B4-BE49-F238E27FC236}">
                <a16:creationId xmlns:a16="http://schemas.microsoft.com/office/drawing/2014/main" xmlns="" id="{3C2C0617-764B-4151-823A-E384EE3201AB}"/>
              </a:ext>
            </a:extLst>
          </p:cNvPr>
          <p:cNvSpPr txBox="1"/>
          <p:nvPr/>
        </p:nvSpPr>
        <p:spPr>
          <a:xfrm rot="1015692">
            <a:off x="3570070" y="2833765"/>
            <a:ext cx="817853" cy="300980"/>
          </a:xfrm>
          <a:prstGeom prst="rect">
            <a:avLst/>
          </a:prstGeom>
          <a:noFill/>
        </p:spPr>
        <p:txBody>
          <a:bodyPr wrap="none" rtlCol="0">
            <a:spAutoFit/>
          </a:bodyPr>
          <a:lstStyle/>
          <a:p>
            <a:r>
              <a:rPr lang="en-US" sz="1356" dirty="0">
                <a:solidFill>
                  <a:srgbClr val="FF0000"/>
                </a:solidFill>
              </a:rPr>
              <a:t>1.3 miles</a:t>
            </a:r>
          </a:p>
        </p:txBody>
      </p:sp>
      <p:sp>
        <p:nvSpPr>
          <p:cNvPr id="2" name="TextBox 1">
            <a:extLst>
              <a:ext uri="{FF2B5EF4-FFF2-40B4-BE49-F238E27FC236}">
                <a16:creationId xmlns:a16="http://schemas.microsoft.com/office/drawing/2014/main" xmlns="" id="{E749782D-A991-47C4-8AB6-DC3BD8186FEC}"/>
              </a:ext>
            </a:extLst>
          </p:cNvPr>
          <p:cNvSpPr txBox="1"/>
          <p:nvPr/>
        </p:nvSpPr>
        <p:spPr>
          <a:xfrm>
            <a:off x="1937022" y="2302650"/>
            <a:ext cx="881973" cy="214033"/>
          </a:xfrm>
          <a:prstGeom prst="rect">
            <a:avLst/>
          </a:prstGeom>
          <a:noFill/>
        </p:spPr>
        <p:txBody>
          <a:bodyPr wrap="none" rtlCol="0">
            <a:spAutoFit/>
          </a:bodyPr>
          <a:lstStyle/>
          <a:p>
            <a:r>
              <a:rPr lang="en-US" sz="791" dirty="0">
                <a:solidFill>
                  <a:schemeClr val="bg1"/>
                </a:solidFill>
                <a:latin typeface="Arial Black" panose="020B0A04020102020204" pitchFamily="34" charset="0"/>
              </a:rPr>
              <a:t>White House</a:t>
            </a:r>
          </a:p>
        </p:txBody>
      </p:sp>
      <p:sp>
        <p:nvSpPr>
          <p:cNvPr id="5" name="TextBox 4">
            <a:extLst>
              <a:ext uri="{FF2B5EF4-FFF2-40B4-BE49-F238E27FC236}">
                <a16:creationId xmlns:a16="http://schemas.microsoft.com/office/drawing/2014/main" xmlns="" id="{499182C5-AE5D-4F79-95D7-B73754FA75C5}"/>
              </a:ext>
            </a:extLst>
          </p:cNvPr>
          <p:cNvSpPr txBox="1"/>
          <p:nvPr/>
        </p:nvSpPr>
        <p:spPr>
          <a:xfrm>
            <a:off x="5925561" y="3612746"/>
            <a:ext cx="577402" cy="335733"/>
          </a:xfrm>
          <a:prstGeom prst="rect">
            <a:avLst/>
          </a:prstGeom>
          <a:noFill/>
        </p:spPr>
        <p:txBody>
          <a:bodyPr wrap="none" rtlCol="0">
            <a:spAutoFit/>
          </a:bodyPr>
          <a:lstStyle/>
          <a:p>
            <a:r>
              <a:rPr lang="en-US" sz="791" dirty="0">
                <a:solidFill>
                  <a:schemeClr val="bg1"/>
                </a:solidFill>
                <a:latin typeface="Arial Black" panose="020B0A04020102020204" pitchFamily="34" charset="0"/>
              </a:rPr>
              <a:t>Capitol</a:t>
            </a:r>
          </a:p>
          <a:p>
            <a:r>
              <a:rPr lang="en-US" sz="791" dirty="0">
                <a:solidFill>
                  <a:schemeClr val="bg1"/>
                </a:solidFill>
                <a:latin typeface="Arial Black" panose="020B0A04020102020204" pitchFamily="34" charset="0"/>
              </a:rPr>
              <a:t>  Lawn</a:t>
            </a:r>
          </a:p>
        </p:txBody>
      </p:sp>
      <p:sp>
        <p:nvSpPr>
          <p:cNvPr id="9" name="Flowchart: Connector 8">
            <a:extLst>
              <a:ext uri="{FF2B5EF4-FFF2-40B4-BE49-F238E27FC236}">
                <a16:creationId xmlns:a16="http://schemas.microsoft.com/office/drawing/2014/main" xmlns="" id="{F018DB7C-837D-4ECA-BF7C-55E93736D28E}"/>
              </a:ext>
            </a:extLst>
          </p:cNvPr>
          <p:cNvSpPr/>
          <p:nvPr/>
        </p:nvSpPr>
        <p:spPr>
          <a:xfrm>
            <a:off x="2071511" y="2493459"/>
            <a:ext cx="92879" cy="75419"/>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6"/>
          </a:p>
        </p:txBody>
      </p:sp>
      <p:sp>
        <p:nvSpPr>
          <p:cNvPr id="13" name="Flowchart: Connector 12">
            <a:extLst>
              <a:ext uri="{FF2B5EF4-FFF2-40B4-BE49-F238E27FC236}">
                <a16:creationId xmlns:a16="http://schemas.microsoft.com/office/drawing/2014/main" xmlns="" id="{9F854AFA-1333-4FD0-9F26-5DA802154A88}"/>
              </a:ext>
            </a:extLst>
          </p:cNvPr>
          <p:cNvSpPr/>
          <p:nvPr/>
        </p:nvSpPr>
        <p:spPr>
          <a:xfrm>
            <a:off x="6309271" y="3533559"/>
            <a:ext cx="107985" cy="98602"/>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6"/>
          </a:p>
        </p:txBody>
      </p:sp>
    </p:spTree>
    <p:extLst>
      <p:ext uri="{BB962C8B-B14F-4D97-AF65-F5344CB8AC3E}">
        <p14:creationId xmlns:p14="http://schemas.microsoft.com/office/powerpoint/2010/main" val="1094770523"/>
      </p:ext>
    </p:extLst>
  </p:cSld>
  <p:clrMapOvr>
    <a:masterClrMapping/>
  </p:clrMapOvr>
  <mc:AlternateContent xmlns:mc="http://schemas.openxmlformats.org/markup-compatibility/2006" xmlns:p14="http://schemas.microsoft.com/office/powerpoint/2010/main">
    <mc:Choice Requires="p14">
      <p:transition spd="slow" p14:dur="3400" advTm="20000">
        <p14:reveal/>
      </p:transition>
    </mc:Choice>
    <mc:Fallback xmlns="">
      <p:transition spd="slow" advTm="20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593C823-1C3E-4E35-9FF8-5F981A1797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658" y="1690957"/>
            <a:ext cx="6575813" cy="3458338"/>
          </a:xfrm>
          <a:prstGeom prst="rect">
            <a:avLst/>
          </a:prstGeom>
          <a:ln w="76200">
            <a:solidFill>
              <a:schemeClr val="tx1"/>
            </a:solidFill>
          </a:ln>
        </p:spPr>
      </p:pic>
      <p:sp>
        <p:nvSpPr>
          <p:cNvPr id="3" name="Rectangle: Rounded Corners 2">
            <a:extLst>
              <a:ext uri="{FF2B5EF4-FFF2-40B4-BE49-F238E27FC236}">
                <a16:creationId xmlns:a16="http://schemas.microsoft.com/office/drawing/2014/main" xmlns="" id="{0F3269BB-E478-4AE3-9C68-A13DFF1A49AD}"/>
              </a:ext>
            </a:extLst>
          </p:cNvPr>
          <p:cNvSpPr/>
          <p:nvPr/>
        </p:nvSpPr>
        <p:spPr>
          <a:xfrm>
            <a:off x="3793226" y="3814246"/>
            <a:ext cx="468686" cy="59651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6" dirty="0">
              <a:solidFill>
                <a:srgbClr val="FF0000"/>
              </a:solidFill>
            </a:endParaRPr>
          </a:p>
        </p:txBody>
      </p:sp>
      <p:sp>
        <p:nvSpPr>
          <p:cNvPr id="4" name="TextBox 3">
            <a:extLst>
              <a:ext uri="{FF2B5EF4-FFF2-40B4-BE49-F238E27FC236}">
                <a16:creationId xmlns:a16="http://schemas.microsoft.com/office/drawing/2014/main" xmlns="" id="{74F114E0-B0FB-4894-BC12-DC881DA4B5B2}"/>
              </a:ext>
            </a:extLst>
          </p:cNvPr>
          <p:cNvSpPr txBox="1"/>
          <p:nvPr/>
        </p:nvSpPr>
        <p:spPr>
          <a:xfrm>
            <a:off x="1059226" y="5333907"/>
            <a:ext cx="6916675" cy="718274"/>
          </a:xfrm>
          <a:prstGeom prst="rect">
            <a:avLst/>
          </a:prstGeom>
          <a:noFill/>
        </p:spPr>
        <p:txBody>
          <a:bodyPr wrap="square" rtlCol="0">
            <a:spAutoFit/>
          </a:bodyPr>
          <a:lstStyle/>
          <a:p>
            <a:r>
              <a:rPr lang="en-US" sz="1356" dirty="0">
                <a:latin typeface="Arial" panose="020B0604020202020204" pitchFamily="34" charset="0"/>
                <a:cs typeface="Arial" panose="020B0604020202020204" pitchFamily="34" charset="0"/>
              </a:rPr>
              <a:t>“Off we started.  Estimates ranged from 30,000 to 100,000 marchers,  No one will ever know the exact number. Believe me, I was not the only one with tears in my eyes that day.  Such a mass of human compassion the world had never seen before.”</a:t>
            </a:r>
          </a:p>
        </p:txBody>
      </p:sp>
      <p:sp>
        <p:nvSpPr>
          <p:cNvPr id="5" name="TextBox 4">
            <a:extLst>
              <a:ext uri="{FF2B5EF4-FFF2-40B4-BE49-F238E27FC236}">
                <a16:creationId xmlns:a16="http://schemas.microsoft.com/office/drawing/2014/main" xmlns="" id="{78A641F2-4B33-410C-A355-3FE4347B09E7}"/>
              </a:ext>
            </a:extLst>
          </p:cNvPr>
          <p:cNvSpPr txBox="1"/>
          <p:nvPr/>
        </p:nvSpPr>
        <p:spPr>
          <a:xfrm flipH="1">
            <a:off x="1364578" y="991609"/>
            <a:ext cx="6220749" cy="416909"/>
          </a:xfrm>
          <a:prstGeom prst="rect">
            <a:avLst/>
          </a:prstGeom>
          <a:noFill/>
        </p:spPr>
        <p:txBody>
          <a:bodyPr wrap="square" rtlCol="0">
            <a:spAutoFit/>
          </a:bodyPr>
          <a:lstStyle/>
          <a:p>
            <a:r>
              <a:rPr lang="en-US" sz="2109" dirty="0">
                <a:latin typeface="Arial" panose="020B0604020202020204" pitchFamily="34" charset="0"/>
                <a:cs typeface="Arial" panose="020B0604020202020204" pitchFamily="34" charset="0"/>
              </a:rPr>
              <a:t>MARCH FOR ANIMAL RIGHTS  -  JUNE 10, 1990</a:t>
            </a:r>
          </a:p>
        </p:txBody>
      </p:sp>
    </p:spTree>
    <p:extLst>
      <p:ext uri="{BB962C8B-B14F-4D97-AF65-F5344CB8AC3E}">
        <p14:creationId xmlns:p14="http://schemas.microsoft.com/office/powerpoint/2010/main" val="1241192677"/>
      </p:ext>
    </p:extLst>
  </p:cSld>
  <p:clrMapOvr>
    <a:masterClrMapping/>
  </p:clrMapOvr>
  <mc:AlternateContent xmlns:mc="http://schemas.openxmlformats.org/markup-compatibility/2006" xmlns:p14="http://schemas.microsoft.com/office/powerpoint/2010/main">
    <mc:Choice Requires="p14">
      <p:transition spd="slow" p14:dur="3400" advTm="17000">
        <p14:reveal/>
      </p:transition>
    </mc:Choice>
    <mc:Fallback xmlns="">
      <p:transition spd="slow" advTm="17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4F9059C-8863-4D8D-9E98-70304CA0C29E}"/>
              </a:ext>
            </a:extLst>
          </p:cNvPr>
          <p:cNvSpPr/>
          <p:nvPr/>
        </p:nvSpPr>
        <p:spPr>
          <a:xfrm>
            <a:off x="2319452" y="1193671"/>
            <a:ext cx="4847701" cy="4770537"/>
          </a:xfrm>
          <a:prstGeom prst="rect">
            <a:avLst/>
          </a:prstGeom>
        </p:spPr>
        <p:txBody>
          <a:bodyPr wrap="square">
            <a:spAutoFit/>
          </a:bodyPr>
          <a:lstStyle/>
          <a:p>
            <a:r>
              <a:rPr lang="en-US" sz="1600" dirty="0"/>
              <a:t>“As for commercial animal agriculture, the rights view takes an abolitionist position. The fundamental moral wrong here is not that animals are kept in stressful close confinement or in isolation, or that their pain and suffering, their needs and preferences, are ignored or discounted. All these are wrong, of course, but they are not the fundamental wrong. They are symptoms and effects of the deeper, systematic wrong that allows these animals to be viewed and treated as lacking independent value, as resources for us—as, indeed, a renewable resource. Giving farmed animals more space, more natural environments, more companions, does not right the fundamental wrong. Nothing less than the total dissolution of commercial animal agriculture will do this. The rights view’s implications are clear and uncompromising.”</a:t>
            </a:r>
          </a:p>
          <a:p>
            <a:endParaRPr lang="en-US" sz="1600" dirty="0"/>
          </a:p>
          <a:p>
            <a:r>
              <a:rPr lang="en-US" sz="1600" dirty="0"/>
              <a:t>—The Case for Animal Rights www.TomRegan.info/the-case-for-animal-rights</a:t>
            </a:r>
          </a:p>
        </p:txBody>
      </p:sp>
    </p:spTree>
    <p:extLst>
      <p:ext uri="{BB962C8B-B14F-4D97-AF65-F5344CB8AC3E}">
        <p14:creationId xmlns:p14="http://schemas.microsoft.com/office/powerpoint/2010/main" val="1761330149"/>
      </p:ext>
    </p:extLst>
  </p:cSld>
  <p:clrMapOvr>
    <a:masterClrMapping/>
  </p:clrMapOvr>
  <mc:AlternateContent xmlns:mc="http://schemas.openxmlformats.org/markup-compatibility/2006" xmlns:p14="http://schemas.microsoft.com/office/powerpoint/2010/main">
    <mc:Choice Requires="p14">
      <p:transition spd="slow" p14:dur="3400" advClick="0" advTm="40000">
        <p14:reveal/>
      </p:transition>
    </mc:Choice>
    <mc:Fallback xmlns="">
      <p:transition spd="slow" advClick="0" advTm="40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1">
            <a:extLst>
              <a:ext uri="{FF2B5EF4-FFF2-40B4-BE49-F238E27FC236}">
                <a16:creationId xmlns:a16="http://schemas.microsoft.com/office/drawing/2014/main" xmlns="" id="{DBC7F3C5-9068-4037-BC2F-488A0183D077}"/>
              </a:ext>
            </a:extLst>
          </p:cNvPr>
          <p:cNvCxnSpPr/>
          <p:nvPr/>
        </p:nvCxnSpPr>
        <p:spPr>
          <a:xfrm>
            <a:off x="12207118" y="5729303"/>
            <a:ext cx="0" cy="10111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xmlns="" id="{CB4E2811-522E-4069-AABE-77FE67BF4E1D}"/>
              </a:ext>
            </a:extLst>
          </p:cNvPr>
          <p:cNvSpPr/>
          <p:nvPr/>
        </p:nvSpPr>
        <p:spPr>
          <a:xfrm>
            <a:off x="1523948" y="1666788"/>
            <a:ext cx="6481534" cy="4278094"/>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“As animal rights activists, we believe that other animals should not be turned into food, turned into clothes, turned into competitors, turned into performers, turned into tools. We are categorically opposed to all practices and institutions that treat other animals in these ways. This is not something we should be hesitant to say. We owe it to others to be open about our deepest convictions. We owe others our honesty. We should not expect, of course, that vast numbers of people will agree with us just because we’re honest about what we believe. But neither should we conceal our deepest convictions because this is not going to happen. Our failing to do this represents our failure to help people have a change of perception and, by doing so, guarantees that the undeclared war being waged against other animals will go on. And on. And on. And on without end.”</a:t>
            </a:r>
          </a:p>
          <a:p>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War Analogy www.TomRegan.info/animal-exploitation-the-war-analogy</a:t>
            </a:r>
          </a:p>
        </p:txBody>
      </p:sp>
    </p:spTree>
    <p:extLst>
      <p:ext uri="{BB962C8B-B14F-4D97-AF65-F5344CB8AC3E}">
        <p14:creationId xmlns:p14="http://schemas.microsoft.com/office/powerpoint/2010/main" val="608466258"/>
      </p:ext>
    </p:extLst>
  </p:cSld>
  <p:clrMapOvr>
    <a:masterClrMapping/>
  </p:clrMapOvr>
  <mc:AlternateContent xmlns:mc="http://schemas.openxmlformats.org/markup-compatibility/2006" xmlns:p14="http://schemas.microsoft.com/office/powerpoint/2010/main">
    <mc:Choice Requires="p14">
      <p:transition spd="slow" p14:dur="3400" advClick="0" advTm="38000">
        <p14:reveal/>
      </p:transition>
    </mc:Choice>
    <mc:Fallback xmlns="">
      <p:transition spd="slow" advClick="0" advTm="38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E46D12A-BC64-44FB-A32C-1E71A4D87CF6}"/>
              </a:ext>
            </a:extLst>
          </p:cNvPr>
          <p:cNvSpPr/>
          <p:nvPr/>
        </p:nvSpPr>
        <p:spPr>
          <a:xfrm>
            <a:off x="1933303" y="1400968"/>
            <a:ext cx="5488691" cy="4063869"/>
          </a:xfrm>
          <a:prstGeom prst="rect">
            <a:avLst/>
          </a:prstGeom>
        </p:spPr>
        <p:txBody>
          <a:bodyPr wrap="square">
            <a:spAutoFit/>
          </a:bodyPr>
          <a:lstStyle/>
          <a:p>
            <a:pPr algn="ctr"/>
            <a:r>
              <a:rPr lang="en-US" sz="1808" dirty="0"/>
              <a:t> </a:t>
            </a:r>
          </a:p>
          <a:p>
            <a:r>
              <a:rPr lang="en-US" sz="1600" dirty="0"/>
              <a:t>“The position we hold—the abolitionist position—is often said to be “extreme,” and those of us who hold it are said to be “extremists.” The unspoken suggestions are that extreme positions cannot be right, and that extremists must be wrong. But I am an extremist when it comes to rape—I am against it all the time. I am an extremist when it comes to child abuse—I am against it all the time. I am an extremist when it comes to sexual and racial discrimination—I am against them all the time. I am an extremist when it comes to abuse to the elderly—I am against it all the time. The plain fact is, moral truth often is extreme, and must be, for when the injustice is absolute, then one must oppose it—absolutely.” </a:t>
            </a:r>
          </a:p>
          <a:p>
            <a:endParaRPr lang="en-US" sz="1600" dirty="0"/>
          </a:p>
          <a:p>
            <a:r>
              <a:rPr lang="en-US" sz="1600" dirty="0"/>
              <a:t>—The Torch of Reason, the Sword of Justice</a:t>
            </a:r>
          </a:p>
          <a:p>
            <a:r>
              <a:rPr lang="en-US" sz="1600" dirty="0"/>
              <a:t> www.TomRegan.info/the-torch-of-reason</a:t>
            </a:r>
          </a:p>
        </p:txBody>
      </p:sp>
    </p:spTree>
    <p:extLst>
      <p:ext uri="{BB962C8B-B14F-4D97-AF65-F5344CB8AC3E}">
        <p14:creationId xmlns:p14="http://schemas.microsoft.com/office/powerpoint/2010/main" val="629146056"/>
      </p:ext>
    </p:extLst>
  </p:cSld>
  <p:clrMapOvr>
    <a:masterClrMapping/>
  </p:clrMapOvr>
  <mc:AlternateContent xmlns:mc="http://schemas.openxmlformats.org/markup-compatibility/2006" xmlns:p14="http://schemas.microsoft.com/office/powerpoint/2010/main">
    <mc:Choice Requires="p14">
      <p:transition spd="slow" p14:dur="3400" advTm="35000">
        <p14:reveal/>
      </p:transition>
    </mc:Choice>
    <mc:Fallback xmlns="">
      <p:transition spd="slow" advTm="35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C1DE165-9FEA-4F86-87C4-825B394BF421}"/>
              </a:ext>
            </a:extLst>
          </p:cNvPr>
          <p:cNvSpPr/>
          <p:nvPr/>
        </p:nvSpPr>
        <p:spPr>
          <a:xfrm>
            <a:off x="1918478" y="1831960"/>
            <a:ext cx="5311780" cy="3152401"/>
          </a:xfrm>
          <a:prstGeom prst="rect">
            <a:avLst/>
          </a:prstGeom>
        </p:spPr>
        <p:txBody>
          <a:bodyPr wrap="square">
            <a:spAutoFit/>
          </a:bodyPr>
          <a:lstStyle/>
          <a:p>
            <a:r>
              <a:rPr lang="en-US" sz="1657" dirty="0"/>
              <a:t>“If animal rights are being violated, in the ways animal rights activists believe, then everyone should be just as “emotional” as animal rights activists are. As for the fact that some (even most) people are not “just as emotional” as animal rights activists are: This is a symptom of their failure (so far) to see the many faces of evil when it comes to animal abuse. Our enduring challenge is to make this (for them) invisible evil, visible.”</a:t>
            </a:r>
          </a:p>
          <a:p>
            <a:endParaRPr lang="en-US" sz="1657" dirty="0"/>
          </a:p>
          <a:p>
            <a:r>
              <a:rPr lang="en-US" sz="1657" dirty="0"/>
              <a:t>—An American Philosopher: The Tom Regan Interview www.TomRegan.info/an-american-philosopher-the-tom-regan-interview</a:t>
            </a:r>
          </a:p>
        </p:txBody>
      </p:sp>
    </p:spTree>
    <p:extLst>
      <p:ext uri="{BB962C8B-B14F-4D97-AF65-F5344CB8AC3E}">
        <p14:creationId xmlns:p14="http://schemas.microsoft.com/office/powerpoint/2010/main" val="1949198055"/>
      </p:ext>
    </p:extLst>
  </p:cSld>
  <p:clrMapOvr>
    <a:masterClrMapping/>
  </p:clrMapOvr>
  <mc:AlternateContent xmlns:mc="http://schemas.openxmlformats.org/markup-compatibility/2006" xmlns:p14="http://schemas.microsoft.com/office/powerpoint/2010/main">
    <mc:Choice Requires="p14">
      <p:transition spd="slow" p14:dur="3400" advClick="0" advTm="24000">
        <p14:reveal/>
      </p:transition>
    </mc:Choice>
    <mc:Fallback xmlns="">
      <p:transition spd="slow" advClick="0" advTm="24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AD6B7CD-5501-49B3-82E9-789396FEC2FB}"/>
              </a:ext>
            </a:extLst>
          </p:cNvPr>
          <p:cNvSpPr/>
          <p:nvPr/>
        </p:nvSpPr>
        <p:spPr>
          <a:xfrm>
            <a:off x="1215455" y="1836871"/>
            <a:ext cx="6902473" cy="2897396"/>
          </a:xfrm>
          <a:prstGeom prst="rect">
            <a:avLst/>
          </a:prstGeom>
        </p:spPr>
        <p:txBody>
          <a:bodyPr wrap="square">
            <a:spAutoFit/>
          </a:bodyPr>
          <a:lstStyle/>
          <a:p>
            <a:r>
              <a:rPr lang="en-US" sz="1600" dirty="0"/>
              <a:t>“Today our numbers are large enough to make an impact on the market. It’s hard to find a restaurant that doesn’t have something vegetarian or vegan on the menu, or a market that doesn’t cater to our food choices. And think of the successes we’ve seen in closing marine parks that imprisoned dolphins and orcas; the growing number of places that bar circuses with performing animals; and the birth of the sanctuary movement—all over the world. Or (and this is flat-out amazing) how about having Barcelona decree an end to bull fights. An end to bull fights, in a major city in Spain! Twenty-five years ago, no one would have thought this was possible.”</a:t>
            </a:r>
          </a:p>
          <a:p>
            <a:endParaRPr lang="en-US" sz="1600" dirty="0"/>
          </a:p>
          <a:p>
            <a:r>
              <a:rPr lang="en-US" sz="1600" dirty="0"/>
              <a:t> —Emptying Cages www.TomRegan.info/emptying-cages</a:t>
            </a:r>
          </a:p>
        </p:txBody>
      </p:sp>
    </p:spTree>
    <p:extLst>
      <p:ext uri="{BB962C8B-B14F-4D97-AF65-F5344CB8AC3E}">
        <p14:creationId xmlns:p14="http://schemas.microsoft.com/office/powerpoint/2010/main" val="1594585607"/>
      </p:ext>
    </p:extLst>
  </p:cSld>
  <p:clrMapOvr>
    <a:masterClrMapping/>
  </p:clrMapOvr>
  <mc:AlternateContent xmlns:mc="http://schemas.openxmlformats.org/markup-compatibility/2006" xmlns:p14="http://schemas.microsoft.com/office/powerpoint/2010/main">
    <mc:Choice Requires="p14">
      <p:transition spd="slow" p14:dur="3400" advClick="0" advTm="29000">
        <p14:reveal/>
      </p:transition>
    </mc:Choice>
    <mc:Fallback xmlns="">
      <p:transition spd="slow" advClick="0" advTm="29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AD6B7CD-5501-49B3-82E9-789396FEC2FB}"/>
              </a:ext>
            </a:extLst>
          </p:cNvPr>
          <p:cNvSpPr/>
          <p:nvPr/>
        </p:nvSpPr>
        <p:spPr>
          <a:xfrm>
            <a:off x="1281058" y="2342009"/>
            <a:ext cx="6902473" cy="2202398"/>
          </a:xfrm>
          <a:prstGeom prst="rect">
            <a:avLst/>
          </a:prstGeom>
        </p:spPr>
        <p:txBody>
          <a:bodyPr wrap="square">
            <a:spAutoFit/>
          </a:bodyPr>
          <a:lstStyle/>
          <a:p>
            <a:r>
              <a:rPr lang="en-US" sz="1733" dirty="0"/>
              <a:t>“Our strength involves diversity.  We must reach out to all constituencies and we must learn to present our vision in new, bold ways and in new, unfamiliar places.  If the Animal Rights Movement has suffered from anything, it’s not been a failure of will.  It’s been a failure of imagination.  It’s time we stopped serving the same old ideas in the same old ways.  The animals for who we struggle deserve better.”</a:t>
            </a:r>
          </a:p>
          <a:p>
            <a:endParaRPr lang="en-US" sz="1657" dirty="0"/>
          </a:p>
          <a:p>
            <a:r>
              <a:rPr lang="en-US" sz="1657" dirty="0"/>
              <a:t> — Preface, </a:t>
            </a:r>
            <a:r>
              <a:rPr lang="en-US" sz="1657" i="1" dirty="0"/>
              <a:t>The Struggle For Animal Rights </a:t>
            </a:r>
          </a:p>
        </p:txBody>
      </p:sp>
    </p:spTree>
    <p:extLst>
      <p:ext uri="{BB962C8B-B14F-4D97-AF65-F5344CB8AC3E}">
        <p14:creationId xmlns:p14="http://schemas.microsoft.com/office/powerpoint/2010/main" val="1279661709"/>
      </p:ext>
    </p:extLst>
  </p:cSld>
  <p:clrMapOvr>
    <a:masterClrMapping/>
  </p:clrMapOvr>
  <mc:AlternateContent xmlns:mc="http://schemas.openxmlformats.org/markup-compatibility/2006" xmlns:p14="http://schemas.microsoft.com/office/powerpoint/2010/main">
    <mc:Choice Requires="p14">
      <p:transition spd="slow" p14:dur="3400" advClick="0" advTm="21000">
        <p14:reveal/>
      </p:transition>
    </mc:Choice>
    <mc:Fallback xmlns="">
      <p:transition spd="slow" advClick="0" advTm="21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711612E-7AE2-4648-901B-94960EE20229}"/>
              </a:ext>
            </a:extLst>
          </p:cNvPr>
          <p:cNvSpPr/>
          <p:nvPr/>
        </p:nvSpPr>
        <p:spPr>
          <a:xfrm>
            <a:off x="2129894" y="2229698"/>
            <a:ext cx="5155550" cy="2225738"/>
          </a:xfrm>
          <a:prstGeom prst="rect">
            <a:avLst/>
          </a:prstGeom>
        </p:spPr>
        <p:txBody>
          <a:bodyPr wrap="square">
            <a:spAutoFit/>
          </a:bodyPr>
          <a:lstStyle/>
          <a:p>
            <a:r>
              <a:rPr lang="en-US" sz="1733" dirty="0"/>
              <a:t>“What’s clear as a bell to me, as I’ve said, is that these achievable goals will not be realized unless or until animal rights activists cooperate and collaborate...</a:t>
            </a:r>
          </a:p>
          <a:p>
            <a:r>
              <a:rPr lang="en-US" sz="1733" dirty="0"/>
              <a:t>So, paradoxically, our first, our basic challenge, does not involve animals. It involves us.”</a:t>
            </a:r>
          </a:p>
          <a:p>
            <a:endParaRPr lang="en-US" sz="1733" dirty="0"/>
          </a:p>
          <a:p>
            <a:r>
              <a:rPr lang="en-US" sz="1733" dirty="0"/>
              <a:t>—The Animal Rights Position www.TomRegan.info/the-animal-rights-position</a:t>
            </a:r>
          </a:p>
        </p:txBody>
      </p:sp>
    </p:spTree>
    <p:extLst>
      <p:ext uri="{BB962C8B-B14F-4D97-AF65-F5344CB8AC3E}">
        <p14:creationId xmlns:p14="http://schemas.microsoft.com/office/powerpoint/2010/main" val="1130838278"/>
      </p:ext>
    </p:extLst>
  </p:cSld>
  <p:clrMapOvr>
    <a:masterClrMapping/>
  </p:clrMapOvr>
  <mc:AlternateContent xmlns:mc="http://schemas.openxmlformats.org/markup-compatibility/2006" xmlns:p14="http://schemas.microsoft.com/office/powerpoint/2010/main">
    <mc:Choice Requires="p14">
      <p:transition spd="slow" p14:dur="3400" advClick="0" advTm="14000">
        <p14:reveal/>
      </p:transition>
    </mc:Choice>
    <mc:Fallback xmlns="">
      <p:transition spd="slow" advClick="0" advTm="14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70D8816-EAC6-43D7-BCF7-83FE6FF178BD}"/>
              </a:ext>
            </a:extLst>
          </p:cNvPr>
          <p:cNvSpPr/>
          <p:nvPr/>
        </p:nvSpPr>
        <p:spPr>
          <a:xfrm>
            <a:off x="2177143" y="1315769"/>
            <a:ext cx="5155474" cy="4770537"/>
          </a:xfrm>
          <a:prstGeom prst="rect">
            <a:avLst/>
          </a:prstGeom>
        </p:spPr>
        <p:txBody>
          <a:bodyPr wrap="square">
            <a:spAutoFit/>
          </a:bodyPr>
          <a:lstStyle/>
          <a:p>
            <a:r>
              <a:rPr lang="en-US" sz="1600" dirty="0"/>
              <a:t>“Humane” is a word; it has a meaning. You can look it up. You can go to the dictionary. “Showing mercy and kindness … consideration and sympathy.” That’s what it means to be in favor of humane treatment, and who could be against that? Everyone’s for being humane to other human beings and to other animals. So, we go and look at people in biomedical research, for example, saying, “We support the humane care and responsible use of animals.” So “humane” means they’re going to show kindness, they’re going to show mercy, they’re going to show sympathy, they’re going to show compassion. And then you say, “Well, what do they actually do?” Well, what they do is they blind animals, they crush their limbs, they crush their organs, they subject them to radiation, they deprive them of sleep, they  deprive them of food, they drown them, they burn them … How in God’s name can any of this be “humane?”</a:t>
            </a:r>
          </a:p>
          <a:p>
            <a:endParaRPr lang="en-US" sz="1600" dirty="0"/>
          </a:p>
          <a:p>
            <a:r>
              <a:rPr lang="en-US" sz="1600" dirty="0"/>
              <a:t> —The Mad Cowboy Interview www.TomRegan.info/the-mad-cowboy-interview</a:t>
            </a:r>
          </a:p>
        </p:txBody>
      </p:sp>
    </p:spTree>
    <p:extLst>
      <p:ext uri="{BB962C8B-B14F-4D97-AF65-F5344CB8AC3E}">
        <p14:creationId xmlns:p14="http://schemas.microsoft.com/office/powerpoint/2010/main" val="3431212232"/>
      </p:ext>
    </p:extLst>
  </p:cSld>
  <p:clrMapOvr>
    <a:masterClrMapping/>
  </p:clrMapOvr>
  <mc:AlternateContent xmlns:mc="http://schemas.openxmlformats.org/markup-compatibility/2006" xmlns:p14="http://schemas.microsoft.com/office/powerpoint/2010/main">
    <mc:Choice Requires="p14">
      <p:transition spd="slow" p14:dur="3400" advTm="40000">
        <p14:reveal/>
      </p:transition>
    </mc:Choice>
    <mc:Fallback xmlns="">
      <p:transition spd="slow" advTm="40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5A20295F-A9E6-4935-B49C-6606BEDD16C0}"/>
              </a:ext>
            </a:extLst>
          </p:cNvPr>
          <p:cNvSpPr>
            <a:spLocks noGrp="1"/>
          </p:cNvSpPr>
          <p:nvPr>
            <p:ph type="title"/>
          </p:nvPr>
        </p:nvSpPr>
        <p:spPr>
          <a:xfrm>
            <a:off x="1894061" y="5013549"/>
            <a:ext cx="5446705" cy="604437"/>
          </a:xfrm>
          <a:solidFill>
            <a:schemeClr val="tx1"/>
          </a:solidFill>
          <a:ln w="76200">
            <a:solidFill>
              <a:schemeClr val="bg1"/>
            </a:solidFill>
          </a:ln>
        </p:spPr>
        <p:txBody>
          <a:bodyPr>
            <a:normAutofit fontScale="90000"/>
          </a:bodyPr>
          <a:lstStyle/>
          <a:p>
            <a:pPr algn="ctr"/>
            <a:r>
              <a:rPr lang="en-US" dirty="0">
                <a:solidFill>
                  <a:schemeClr val="bg1"/>
                </a:solidFill>
                <a:latin typeface="Arial Black" panose="020B0A04020102020204" pitchFamily="34" charset="0"/>
              </a:rPr>
              <a:t>1938  ----  2017</a:t>
            </a:r>
          </a:p>
        </p:txBody>
      </p:sp>
      <p:pic>
        <p:nvPicPr>
          <p:cNvPr id="8" name="Content Placeholder 7">
            <a:extLst>
              <a:ext uri="{FF2B5EF4-FFF2-40B4-BE49-F238E27FC236}">
                <a16:creationId xmlns:a16="http://schemas.microsoft.com/office/drawing/2014/main" xmlns="" id="{7F2FEADB-E3D1-4F43-B37A-24C3865D0A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44557" y="1577334"/>
            <a:ext cx="4545700" cy="3089070"/>
          </a:xfrm>
          <a:prstGeom prst="rect">
            <a:avLst/>
          </a:prstGeom>
          <a:ln w="76200">
            <a:solidFill>
              <a:schemeClr val="bg1"/>
            </a:solidFill>
          </a:ln>
        </p:spPr>
      </p:pic>
    </p:spTree>
    <p:extLst>
      <p:ext uri="{BB962C8B-B14F-4D97-AF65-F5344CB8AC3E}">
        <p14:creationId xmlns:p14="http://schemas.microsoft.com/office/powerpoint/2010/main" val="4072197377"/>
      </p:ext>
    </p:extLst>
  </p:cSld>
  <p:clrMapOvr>
    <a:masterClrMapping/>
  </p:clrMapOvr>
  <mc:AlternateContent xmlns:mc="http://schemas.openxmlformats.org/markup-compatibility/2006" xmlns:p14="http://schemas.microsoft.com/office/powerpoint/2010/main">
    <mc:Choice Requires="p14">
      <p:transition spd="slow" p14:dur="3400" advClick="0" advTm="28000">
        <p14:reveal/>
      </p:transition>
    </mc:Choice>
    <mc:Fallback xmlns="">
      <p:transition spd="slow" advClick="0" advTm="28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312330"/>
      </p:ext>
    </p:extLst>
  </p:cSld>
  <p:clrMapOvr>
    <a:masterClrMapping/>
  </p:clrMapOvr>
  <mc:AlternateContent xmlns:mc="http://schemas.openxmlformats.org/markup-compatibility/2006" xmlns:p14="http://schemas.microsoft.com/office/powerpoint/2010/main">
    <mc:Choice Requires="p14">
      <p:transition p14:dur="100" advTm="15000">
        <p:cut/>
      </p:transition>
    </mc:Choice>
    <mc:Fallback xmlns="">
      <p:transition advTm="15000">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8A08C20-4CEE-48DD-850B-E7859B97C1DF}"/>
              </a:ext>
            </a:extLst>
          </p:cNvPr>
          <p:cNvSpPr/>
          <p:nvPr/>
        </p:nvSpPr>
        <p:spPr>
          <a:xfrm>
            <a:off x="2232367" y="985008"/>
            <a:ext cx="5039290" cy="5016758"/>
          </a:xfrm>
          <a:prstGeom prst="rect">
            <a:avLst/>
          </a:prstGeom>
        </p:spPr>
        <p:txBody>
          <a:bodyPr wrap="square">
            <a:spAutoFit/>
          </a:bodyPr>
          <a:lstStyle/>
          <a:p>
            <a:r>
              <a:rPr lang="en-US" sz="1600" dirty="0"/>
              <a:t>“The only plausible reason why people tolerate or support this carnage is because they see animals as other than they are. Animals are “them.” Humans are “us.” And the standards of decency that apply between “us” just don’t extend to the treatment of “them.” So many will say. But so, too, says the moral racist who withholds equal moral consideration to those who belong to the “inferior races.” And so, too, says the sexist who denies equal moral considerations to those who belong to “the inferior sex.” Those people who do not see the moral ties that bind humans to animals suffer from the same kind of moral blindness. Of course they do not see animals as “us.” Of course they see animals as “them.” In these false perceptions lies the very blindness from which they suffer. Only, of course, it is the animals who really suffer. And on a massive scale.”</a:t>
            </a:r>
          </a:p>
          <a:p>
            <a:endParaRPr lang="en-US" sz="1600" dirty="0"/>
          </a:p>
          <a:p>
            <a:r>
              <a:rPr lang="en-US" sz="1600" dirty="0"/>
              <a:t>—”But for the Sake of Some Little Mouthful of Flesh” www.TomRegan.info/but-for-the-sake-of-some-little-mouthful-of-flesh</a:t>
            </a:r>
          </a:p>
        </p:txBody>
      </p:sp>
    </p:spTree>
    <p:extLst>
      <p:ext uri="{BB962C8B-B14F-4D97-AF65-F5344CB8AC3E}">
        <p14:creationId xmlns:p14="http://schemas.microsoft.com/office/powerpoint/2010/main" val="4001611076"/>
      </p:ext>
    </p:extLst>
  </p:cSld>
  <p:clrMapOvr>
    <a:masterClrMapping/>
  </p:clrMapOvr>
  <mc:AlternateContent xmlns:mc="http://schemas.openxmlformats.org/markup-compatibility/2006" xmlns:p14="http://schemas.microsoft.com/office/powerpoint/2010/main">
    <mc:Choice Requires="p14">
      <p:transition spd="slow" p14:dur="3400" advClick="0" advTm="40000">
        <p14:reveal/>
      </p:transition>
    </mc:Choice>
    <mc:Fallback xmlns="">
      <p:transition spd="slow" advClick="0" advTm="40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D6F2AD2D-0BD7-41D9-B134-3B932C803F10}"/>
              </a:ext>
            </a:extLst>
          </p:cNvPr>
          <p:cNvSpPr txBox="1"/>
          <p:nvPr/>
        </p:nvSpPr>
        <p:spPr>
          <a:xfrm>
            <a:off x="1999954" y="1896520"/>
            <a:ext cx="5396996" cy="2248501"/>
          </a:xfrm>
          <a:prstGeom prst="rect">
            <a:avLst/>
          </a:prstGeom>
          <a:noFill/>
        </p:spPr>
        <p:txBody>
          <a:bodyPr wrap="square" rtlCol="0">
            <a:spAutoFit/>
          </a:bodyPr>
          <a:lstStyle/>
          <a:p>
            <a:r>
              <a:rPr lang="en-US" sz="1808" dirty="0"/>
              <a:t>“To have respect for the beauty, dignity and integrity of animals; to regard them as having a life or their own and so on, is the beginning of wisdom.  This is not one more big ego trip, one more passing fad.  On the contrary, what comes out at the end of this is this sense of who we are.” </a:t>
            </a:r>
          </a:p>
          <a:p>
            <a:pPr algn="ctr"/>
            <a:endParaRPr lang="en-US" sz="1808" dirty="0"/>
          </a:p>
          <a:p>
            <a:pPr algn="ctr"/>
            <a:r>
              <a:rPr lang="en-US" sz="1356" dirty="0"/>
              <a:t>(Summing up from The Struggle for Animal Rights) </a:t>
            </a:r>
          </a:p>
        </p:txBody>
      </p:sp>
    </p:spTree>
    <p:extLst>
      <p:ext uri="{BB962C8B-B14F-4D97-AF65-F5344CB8AC3E}">
        <p14:creationId xmlns:p14="http://schemas.microsoft.com/office/powerpoint/2010/main" val="1862107785"/>
      </p:ext>
    </p:extLst>
  </p:cSld>
  <p:clrMapOvr>
    <a:masterClrMapping/>
  </p:clrMapOvr>
  <mc:AlternateContent xmlns:mc="http://schemas.openxmlformats.org/markup-compatibility/2006" xmlns:p14="http://schemas.microsoft.com/office/powerpoint/2010/main">
    <mc:Choice Requires="p14">
      <p:transition spd="slow" p14:dur="3400" advTm="20000">
        <p14:reveal/>
      </p:transition>
    </mc:Choice>
    <mc:Fallback xmlns="">
      <p:transition spd="slow" advTm="20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78EBDB63-0452-4571-AE64-D7AD4A78BEA9}"/>
              </a:ext>
            </a:extLst>
          </p:cNvPr>
          <p:cNvSpPr/>
          <p:nvPr/>
        </p:nvSpPr>
        <p:spPr>
          <a:xfrm>
            <a:off x="2254606" y="1526599"/>
            <a:ext cx="4729668" cy="4031873"/>
          </a:xfrm>
          <a:prstGeom prst="rect">
            <a:avLst/>
          </a:prstGeom>
        </p:spPr>
        <p:txBody>
          <a:bodyPr wrap="square">
            <a:spAutoFit/>
          </a:bodyPr>
          <a:lstStyle/>
          <a:p>
            <a:r>
              <a:rPr lang="en-US" sz="1600" dirty="0"/>
              <a:t>“What clearly would be needed, if we cease to invoke the idea of rights, is some explanation of why practices which are not right, when they involve the treatment of people, can be right (or at least permissible) when they involve the treatment of animals. What clearly would be needed, in short, is what we have found to be needed and wanting all along—namely, the specification of some morally relevant feature of being human which is possessed by all human beings and only by those beings who are human. Unless or until some such feature can be pointed out, I do not see how the differential treatment of humans and animals can be rationally defended.”</a:t>
            </a:r>
          </a:p>
          <a:p>
            <a:endParaRPr lang="en-US" sz="1600" dirty="0"/>
          </a:p>
          <a:p>
            <a:r>
              <a:rPr lang="en-US" sz="1600" dirty="0"/>
              <a:t> —The Moral Basis of Vegetarianism www.TomRegan.info/the-moral-basis-of-vegetarianism</a:t>
            </a:r>
          </a:p>
        </p:txBody>
      </p:sp>
    </p:spTree>
    <p:extLst>
      <p:ext uri="{BB962C8B-B14F-4D97-AF65-F5344CB8AC3E}">
        <p14:creationId xmlns:p14="http://schemas.microsoft.com/office/powerpoint/2010/main" val="484154464"/>
      </p:ext>
    </p:extLst>
  </p:cSld>
  <p:clrMapOvr>
    <a:masterClrMapping/>
  </p:clrMapOvr>
  <mc:AlternateContent xmlns:mc="http://schemas.openxmlformats.org/markup-compatibility/2006" xmlns:p14="http://schemas.microsoft.com/office/powerpoint/2010/main">
    <mc:Choice Requires="p14">
      <p:transition spd="slow" p14:dur="3400" advClick="0" advTm="38000">
        <p14:reveal/>
      </p:transition>
    </mc:Choice>
    <mc:Fallback xmlns="">
      <p:transition spd="slow" advClick="0" advTm="38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A671B0-1919-47B8-8457-D0EAC7D6AB8E}"/>
              </a:ext>
            </a:extLst>
          </p:cNvPr>
          <p:cNvSpPr>
            <a:spLocks noGrp="1"/>
          </p:cNvSpPr>
          <p:nvPr>
            <p:ph type="title"/>
          </p:nvPr>
        </p:nvSpPr>
        <p:spPr>
          <a:xfrm>
            <a:off x="713035" y="3242649"/>
            <a:ext cx="7921511" cy="3358448"/>
          </a:xfrm>
        </p:spPr>
        <p:txBody>
          <a:bodyPr>
            <a:noAutofit/>
          </a:bodyPr>
          <a:lstStyle/>
          <a:p>
            <a:r>
              <a:rPr lang="en-US" sz="1350" dirty="0">
                <a:latin typeface="Arial" panose="020B0604020202020204" pitchFamily="34" charset="0"/>
                <a:cs typeface="Arial" panose="020B0604020202020204" pitchFamily="34" charset="0"/>
              </a:rPr>
              <a:t>“I was born with what has come to be called a “lazy” or “weak” eye.  What was recommended were exercises, and these were done with the aid of a </a:t>
            </a:r>
            <a:r>
              <a:rPr lang="en-US" sz="1350" dirty="0" err="1">
                <a:latin typeface="Arial" panose="020B0604020202020204" pitchFamily="34" charset="0"/>
                <a:cs typeface="Arial" panose="020B0604020202020204" pitchFamily="34" charset="0"/>
              </a:rPr>
              <a:t>Troposcope</a:t>
            </a:r>
            <a:r>
              <a:rPr lang="en-US" sz="1350" dirty="0">
                <a:latin typeface="Arial" panose="020B0604020202020204" pitchFamily="34" charset="0"/>
                <a:cs typeface="Arial" panose="020B0604020202020204" pitchFamily="34" charset="0"/>
              </a:rPr>
              <a:t> at the ophthalmologist’s office.  People with normal eyes saw the bird imposed on the cage, which gave the appearance that the bird was in the cage.  In my case, because of my weak left eye, the bird always appeared to the right and slightly below the cage.  Try as I might I never could get the thing right; I never could see the bird in the cage.</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Today, thinking back,  I glimpse the one deeply mysterious suggestion of where I was headed with my life, the one possible portent of what I would, and must, become.  Try as I might nature would not permit me to see the bird in the cage.  Something in me rebelled against seeing things this way.  Others saw the bird as a captive.  I could only see the bird as free.  And that, in its way, is a prophetic metaphor of what I have become.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My fate, one my say, is to help others see animals in a different way – as creatures who don’t belong in cages.”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(from </a:t>
            </a:r>
            <a:r>
              <a:rPr lang="en-US" sz="1350" i="1" dirty="0">
                <a:latin typeface="Arial" panose="020B0604020202020204" pitchFamily="34" charset="0"/>
                <a:cs typeface="Arial" panose="020B0604020202020204" pitchFamily="34" charset="0"/>
              </a:rPr>
              <a:t>The Struggle for Animal Rights,  Chapter I, The Bird in the Cage: A Glimpse of My Life)</a:t>
            </a:r>
            <a:endParaRPr lang="en-US" sz="1350" dirty="0">
              <a:latin typeface="Arial" panose="020B0604020202020204" pitchFamily="34" charset="0"/>
              <a:cs typeface="Arial" panose="020B0604020202020204" pitchFamily="34" charset="0"/>
            </a:endParaRPr>
          </a:p>
        </p:txBody>
      </p:sp>
      <p:pic>
        <p:nvPicPr>
          <p:cNvPr id="5" name="Content Placeholder 4">
            <a:extLst>
              <a:ext uri="{FF2B5EF4-FFF2-40B4-BE49-F238E27FC236}">
                <a16:creationId xmlns:a16="http://schemas.microsoft.com/office/drawing/2014/main" xmlns="" id="{0195CD03-FE89-4FD5-8D18-13B8A15315F7}"/>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3426" y="1608212"/>
            <a:ext cx="3600364" cy="1296236"/>
          </a:xfrm>
          <a:ln w="57150">
            <a:solidFill>
              <a:schemeClr val="bg1"/>
            </a:solidFill>
          </a:ln>
        </p:spPr>
      </p:pic>
      <p:pic>
        <p:nvPicPr>
          <p:cNvPr id="8" name="Picture 7">
            <a:extLst>
              <a:ext uri="{FF2B5EF4-FFF2-40B4-BE49-F238E27FC236}">
                <a16:creationId xmlns:a16="http://schemas.microsoft.com/office/drawing/2014/main" xmlns="" id="{1B2634DC-B382-4FDB-B5DC-EA7C1A35DD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4634" y="1768628"/>
            <a:ext cx="1590693" cy="1019464"/>
          </a:xfrm>
          <a:prstGeom prst="rect">
            <a:avLst/>
          </a:prstGeom>
          <a:ln w="57150">
            <a:solidFill>
              <a:schemeClr val="bg1"/>
            </a:solidFill>
          </a:ln>
        </p:spPr>
      </p:pic>
      <p:sp>
        <p:nvSpPr>
          <p:cNvPr id="10" name="TextBox 9">
            <a:extLst>
              <a:ext uri="{FF2B5EF4-FFF2-40B4-BE49-F238E27FC236}">
                <a16:creationId xmlns:a16="http://schemas.microsoft.com/office/drawing/2014/main" xmlns="" id="{E27BA384-4EC9-4462-AB6E-24469BD560A9}"/>
              </a:ext>
            </a:extLst>
          </p:cNvPr>
          <p:cNvSpPr txBox="1"/>
          <p:nvPr/>
        </p:nvSpPr>
        <p:spPr>
          <a:xfrm>
            <a:off x="5994634" y="2801081"/>
            <a:ext cx="2030975" cy="428579"/>
          </a:xfrm>
          <a:prstGeom prst="rect">
            <a:avLst/>
          </a:prstGeom>
          <a:noFill/>
        </p:spPr>
        <p:txBody>
          <a:bodyPr wrap="square" rtlCol="0">
            <a:spAutoFit/>
          </a:bodyPr>
          <a:lstStyle/>
          <a:p>
            <a:r>
              <a:rPr lang="en-US" sz="1356" dirty="0"/>
              <a:t>        Troposcope</a:t>
            </a:r>
          </a:p>
          <a:p>
            <a:endParaRPr lang="en-US" sz="829" dirty="0"/>
          </a:p>
        </p:txBody>
      </p:sp>
      <p:sp>
        <p:nvSpPr>
          <p:cNvPr id="11" name="TextBox 10">
            <a:extLst>
              <a:ext uri="{FF2B5EF4-FFF2-40B4-BE49-F238E27FC236}">
                <a16:creationId xmlns:a16="http://schemas.microsoft.com/office/drawing/2014/main" xmlns="" id="{6958733E-1C24-47F9-88EB-2E95CB56FE47}"/>
              </a:ext>
            </a:extLst>
          </p:cNvPr>
          <p:cNvSpPr txBox="1"/>
          <p:nvPr/>
        </p:nvSpPr>
        <p:spPr>
          <a:xfrm>
            <a:off x="1006296" y="726360"/>
            <a:ext cx="7136816" cy="602473"/>
          </a:xfrm>
          <a:prstGeom prst="rect">
            <a:avLst/>
          </a:prstGeom>
          <a:noFill/>
        </p:spPr>
        <p:txBody>
          <a:bodyPr wrap="square" rtlCol="0">
            <a:spAutoFit/>
          </a:bodyPr>
          <a:lstStyle/>
          <a:p>
            <a:pPr algn="ctr"/>
            <a:r>
              <a:rPr lang="en-US" sz="3315" b="1" i="1" dirty="0"/>
              <a:t>THE   BIRD   IN   THE   CAGE</a:t>
            </a:r>
          </a:p>
        </p:txBody>
      </p:sp>
    </p:spTree>
    <p:extLst>
      <p:ext uri="{BB962C8B-B14F-4D97-AF65-F5344CB8AC3E}">
        <p14:creationId xmlns:p14="http://schemas.microsoft.com/office/powerpoint/2010/main" val="4204080382"/>
      </p:ext>
    </p:extLst>
  </p:cSld>
  <p:clrMapOvr>
    <a:masterClrMapping/>
  </p:clrMapOvr>
  <mc:AlternateContent xmlns:mc="http://schemas.openxmlformats.org/markup-compatibility/2006" xmlns:p14="http://schemas.microsoft.com/office/powerpoint/2010/main">
    <mc:Choice Requires="p14">
      <p:transition spd="slow" p14:dur="3400" advTm="50000">
        <p14:reveal/>
      </p:transition>
    </mc:Choice>
    <mc:Fallback xmlns="">
      <p:transition spd="slow" advTm="50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354C76-1831-456C-BB38-04D35C22B4F5}"/>
              </a:ext>
            </a:extLst>
          </p:cNvPr>
          <p:cNvSpPr>
            <a:spLocks noGrp="1"/>
          </p:cNvSpPr>
          <p:nvPr>
            <p:ph type="title"/>
          </p:nvPr>
        </p:nvSpPr>
        <p:spPr>
          <a:xfrm>
            <a:off x="384594" y="907915"/>
            <a:ext cx="8535774" cy="998560"/>
          </a:xfrm>
        </p:spPr>
        <p:txBody>
          <a:bodyPr>
            <a:normAutofit/>
          </a:bodyPr>
          <a:lstStyle/>
          <a:p>
            <a:r>
              <a:rPr lang="en-US" sz="2712" dirty="0"/>
              <a:t>National Institute of Health Sit—In  July 14-18, 1985</a:t>
            </a:r>
          </a:p>
        </p:txBody>
      </p:sp>
      <p:pic>
        <p:nvPicPr>
          <p:cNvPr id="8" name="Content Placeholder 7">
            <a:extLst>
              <a:ext uri="{FF2B5EF4-FFF2-40B4-BE49-F238E27FC236}">
                <a16:creationId xmlns:a16="http://schemas.microsoft.com/office/drawing/2014/main" xmlns="" id="{CFE328EB-AC25-4329-A820-83E18E4B37C9}"/>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rot="10800000">
            <a:off x="576941" y="2166748"/>
            <a:ext cx="3322809" cy="3024789"/>
          </a:xfrm>
        </p:spPr>
      </p:pic>
      <p:sp>
        <p:nvSpPr>
          <p:cNvPr id="7" name="Content Placeholder 2">
            <a:extLst>
              <a:ext uri="{FF2B5EF4-FFF2-40B4-BE49-F238E27FC236}">
                <a16:creationId xmlns:a16="http://schemas.microsoft.com/office/drawing/2014/main" xmlns="" id="{E2C6A8A2-CAFB-416D-ACCA-F977416E7E1D}"/>
              </a:ext>
            </a:extLst>
          </p:cNvPr>
          <p:cNvSpPr>
            <a:spLocks noGrp="1"/>
          </p:cNvSpPr>
          <p:nvPr>
            <p:ph sz="quarter" idx="4"/>
          </p:nvPr>
        </p:nvSpPr>
        <p:spPr>
          <a:xfrm>
            <a:off x="4629402" y="2472100"/>
            <a:ext cx="3904550" cy="3036538"/>
          </a:xfrm>
        </p:spPr>
        <p:txBody>
          <a:bodyPr>
            <a:normAutofit/>
          </a:bodyPr>
          <a:lstStyle/>
          <a:p>
            <a:pPr marL="0" indent="0">
              <a:buNone/>
            </a:pPr>
            <a:r>
              <a:rPr lang="en-US" sz="1808" dirty="0"/>
              <a:t>“What prompted this classic sit-in was the NIH’s refusal to stop the funding of the primate Head Injury Laboratory at the University of Pennsylvania.  This is the lab whose notion of “research” has been captured for everyone to see on the film “Unnecessary Fuss”.  What one sees there gives both science and humanity a bad name.” </a:t>
            </a:r>
          </a:p>
        </p:txBody>
      </p:sp>
    </p:spTree>
    <p:extLst>
      <p:ext uri="{BB962C8B-B14F-4D97-AF65-F5344CB8AC3E}">
        <p14:creationId xmlns:p14="http://schemas.microsoft.com/office/powerpoint/2010/main" val="913775480"/>
      </p:ext>
    </p:extLst>
  </p:cSld>
  <p:clrMapOvr>
    <a:masterClrMapping/>
  </p:clrMapOvr>
  <mc:AlternateContent xmlns:mc="http://schemas.openxmlformats.org/markup-compatibility/2006" xmlns:p14="http://schemas.microsoft.com/office/powerpoint/2010/main">
    <mc:Choice Requires="p14">
      <p:transition spd="slow" p14:dur="3400" advTm="16000">
        <p14:reveal/>
      </p:transition>
    </mc:Choice>
    <mc:Fallback xmlns="">
      <p:transition spd="slow" advTm="16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2E177B-6BB3-421F-8F67-9A08FDC17AA1}"/>
              </a:ext>
            </a:extLst>
          </p:cNvPr>
          <p:cNvSpPr>
            <a:spLocks noGrp="1"/>
          </p:cNvSpPr>
          <p:nvPr>
            <p:ph type="title"/>
          </p:nvPr>
        </p:nvSpPr>
        <p:spPr>
          <a:xfrm>
            <a:off x="634762" y="1047680"/>
            <a:ext cx="7921511" cy="508853"/>
          </a:xfrm>
        </p:spPr>
        <p:txBody>
          <a:bodyPr>
            <a:normAutofit/>
          </a:bodyPr>
          <a:lstStyle/>
          <a:p>
            <a:pPr algn="ctr"/>
            <a:r>
              <a:rPr lang="en-US" sz="2712" i="1" dirty="0">
                <a:latin typeface="Arial Black" panose="020B0A04020102020204" pitchFamily="34" charset="0"/>
              </a:rPr>
              <a:t>July 1985 NIH SIT IN</a:t>
            </a:r>
          </a:p>
        </p:txBody>
      </p:sp>
      <p:sp>
        <p:nvSpPr>
          <p:cNvPr id="5" name="Text Placeholder 4">
            <a:extLst>
              <a:ext uri="{FF2B5EF4-FFF2-40B4-BE49-F238E27FC236}">
                <a16:creationId xmlns:a16="http://schemas.microsoft.com/office/drawing/2014/main" xmlns="" id="{1E3EA2DE-E954-4955-BAA5-A8817AB46104}"/>
              </a:ext>
            </a:extLst>
          </p:cNvPr>
          <p:cNvSpPr>
            <a:spLocks noGrp="1"/>
          </p:cNvSpPr>
          <p:nvPr>
            <p:ph type="body" idx="1"/>
          </p:nvPr>
        </p:nvSpPr>
        <p:spPr>
          <a:xfrm>
            <a:off x="634762" y="5320392"/>
            <a:ext cx="2739489" cy="439133"/>
          </a:xfrm>
        </p:spPr>
        <p:txBody>
          <a:bodyPr>
            <a:noAutofit/>
          </a:bodyPr>
          <a:lstStyle/>
          <a:p>
            <a:pPr algn="ctr">
              <a:lnSpc>
                <a:spcPct val="100000"/>
              </a:lnSpc>
              <a:spcBef>
                <a:spcPts val="0"/>
              </a:spcBef>
              <a:spcAft>
                <a:spcPts val="151"/>
              </a:spcAft>
            </a:pPr>
            <a:r>
              <a:rPr lang="en-US" sz="1055" dirty="0">
                <a:latin typeface="Arial" panose="020B0604020202020204" pitchFamily="34" charset="0"/>
                <a:cs typeface="Arial" panose="020B0604020202020204" pitchFamily="34" charset="0"/>
              </a:rPr>
              <a:t>101 animal rights activists “sit in”</a:t>
            </a:r>
          </a:p>
          <a:p>
            <a:pPr algn="ctr">
              <a:lnSpc>
                <a:spcPct val="100000"/>
              </a:lnSpc>
              <a:spcBef>
                <a:spcPts val="0"/>
              </a:spcBef>
              <a:spcAft>
                <a:spcPts val="151"/>
              </a:spcAft>
            </a:pPr>
            <a:r>
              <a:rPr lang="en-US" sz="1055" dirty="0">
                <a:latin typeface="Arial" panose="020B0604020202020204" pitchFamily="34" charset="0"/>
                <a:cs typeface="Arial" panose="020B0604020202020204" pitchFamily="34" charset="0"/>
              </a:rPr>
              <a:t>Shouting Close the labs! Close the labs!</a:t>
            </a:r>
          </a:p>
        </p:txBody>
      </p:sp>
      <p:pic>
        <p:nvPicPr>
          <p:cNvPr id="9" name="Content Placeholder 6">
            <a:extLst>
              <a:ext uri="{FF2B5EF4-FFF2-40B4-BE49-F238E27FC236}">
                <a16:creationId xmlns:a16="http://schemas.microsoft.com/office/drawing/2014/main" xmlns="" id="{0F65E650-B092-4EB8-AB64-9570EF5E4DF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15052" y="1934275"/>
            <a:ext cx="3109544" cy="3306370"/>
          </a:xfrm>
        </p:spPr>
      </p:pic>
      <p:sp>
        <p:nvSpPr>
          <p:cNvPr id="4" name="TextBox 3">
            <a:extLst>
              <a:ext uri="{FF2B5EF4-FFF2-40B4-BE49-F238E27FC236}">
                <a16:creationId xmlns:a16="http://schemas.microsoft.com/office/drawing/2014/main" xmlns="" id="{4B98C39D-7057-411C-A835-B6EF0269CDF2}"/>
              </a:ext>
            </a:extLst>
          </p:cNvPr>
          <p:cNvSpPr txBox="1"/>
          <p:nvPr/>
        </p:nvSpPr>
        <p:spPr>
          <a:xfrm>
            <a:off x="3951054" y="2196355"/>
            <a:ext cx="4934964" cy="2804742"/>
          </a:xfrm>
          <a:prstGeom prst="rect">
            <a:avLst/>
          </a:prstGeom>
          <a:noFill/>
        </p:spPr>
        <p:txBody>
          <a:bodyPr wrap="square" rtlCol="0">
            <a:spAutoFit/>
          </a:bodyPr>
          <a:lstStyle/>
          <a:p>
            <a:r>
              <a:rPr lang="en-US" sz="1356" i="1" dirty="0">
                <a:latin typeface="Arial" panose="020B0604020202020204" pitchFamily="34" charset="0"/>
                <a:cs typeface="Arial" panose="020B0604020202020204" pitchFamily="34" charset="0"/>
              </a:rPr>
              <a:t>“I was one of the 101 civil disobedients who took part in the NIH sit-in.  We stayed four days.  When it was over, none of us had been arrested and the decision had been made to suspend NIH’s funding of the Penn lab.  In time all funds were stopped and the lab closed down.</a:t>
            </a:r>
          </a:p>
          <a:p>
            <a:endParaRPr lang="en-US" sz="1356" i="1" dirty="0">
              <a:latin typeface="Arial" panose="020B0604020202020204" pitchFamily="34" charset="0"/>
              <a:cs typeface="Arial" panose="020B0604020202020204" pitchFamily="34" charset="0"/>
            </a:endParaRPr>
          </a:p>
          <a:p>
            <a:r>
              <a:rPr lang="en-US" sz="1356" i="1" dirty="0">
                <a:latin typeface="Arial" panose="020B0604020202020204" pitchFamily="34" charset="0"/>
                <a:cs typeface="Arial" panose="020B0604020202020204" pitchFamily="34" charset="0"/>
              </a:rPr>
              <a:t>Marching out we all had tears in our eyes.  Tears of relief and pride, of hope and compassion, of love and friendship.  We had joined in making a public statement about the rights of animals.  We had risked arrest.  Each of us had proven our willingness to suffer for those who had no choice in the matter.  If there had been a mountain in our way that day, we would have moved it!”     </a:t>
            </a:r>
          </a:p>
        </p:txBody>
      </p:sp>
    </p:spTree>
    <p:extLst>
      <p:ext uri="{BB962C8B-B14F-4D97-AF65-F5344CB8AC3E}">
        <p14:creationId xmlns:p14="http://schemas.microsoft.com/office/powerpoint/2010/main" val="2705601666"/>
      </p:ext>
    </p:extLst>
  </p:cSld>
  <p:clrMapOvr>
    <a:masterClrMapping/>
  </p:clrMapOvr>
  <mc:AlternateContent xmlns:mc="http://schemas.openxmlformats.org/markup-compatibility/2006" xmlns:p14="http://schemas.microsoft.com/office/powerpoint/2010/main">
    <mc:Choice Requires="p14">
      <p:transition spd="slow" p14:dur="3400" advTm="31000">
        <p14:reveal/>
      </p:transition>
    </mc:Choice>
    <mc:Fallback xmlns="">
      <p:transition spd="slow" advTm="31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13">
            <a:extLst>
              <a:ext uri="{FF2B5EF4-FFF2-40B4-BE49-F238E27FC236}">
                <a16:creationId xmlns:a16="http://schemas.microsoft.com/office/drawing/2014/main" xmlns="" id="{D7ED1135-474E-4F76-844F-762547E89E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62205" y="2962090"/>
            <a:ext cx="3969630" cy="1626200"/>
          </a:xfrm>
          <a:prstGeom prst="rect">
            <a:avLst/>
          </a:prstGeom>
        </p:spPr>
      </p:pic>
      <p:sp>
        <p:nvSpPr>
          <p:cNvPr id="4" name="Rectangle 3">
            <a:extLst>
              <a:ext uri="{FF2B5EF4-FFF2-40B4-BE49-F238E27FC236}">
                <a16:creationId xmlns:a16="http://schemas.microsoft.com/office/drawing/2014/main" xmlns="" id="{D11A3094-B5D6-498F-A087-BC0D38830AC5}"/>
              </a:ext>
            </a:extLst>
          </p:cNvPr>
          <p:cNvSpPr/>
          <p:nvPr/>
        </p:nvSpPr>
        <p:spPr>
          <a:xfrm>
            <a:off x="1675787" y="1031680"/>
            <a:ext cx="6609438" cy="509691"/>
          </a:xfrm>
          <a:prstGeom prst="rect">
            <a:avLst/>
          </a:prstGeom>
        </p:spPr>
        <p:txBody>
          <a:bodyPr wrap="none">
            <a:spAutoFit/>
          </a:bodyPr>
          <a:lstStyle/>
          <a:p>
            <a:r>
              <a:rPr lang="en-US" sz="2712" i="1" dirty="0">
                <a:latin typeface="Arial" panose="020B0604020202020204" pitchFamily="34" charset="0"/>
                <a:cs typeface="Arial" panose="020B0604020202020204" pitchFamily="34" charset="0"/>
              </a:rPr>
              <a:t>June 10, 1990 --  March for Animal Rights</a:t>
            </a:r>
            <a:endParaRPr lang="en-US" sz="2712" dirty="0"/>
          </a:p>
        </p:txBody>
      </p:sp>
      <p:sp>
        <p:nvSpPr>
          <p:cNvPr id="5" name="TextBox 4">
            <a:extLst>
              <a:ext uri="{FF2B5EF4-FFF2-40B4-BE49-F238E27FC236}">
                <a16:creationId xmlns:a16="http://schemas.microsoft.com/office/drawing/2014/main" xmlns="" id="{5B334691-1B36-4899-A1E9-230A58394FC3}"/>
              </a:ext>
            </a:extLst>
          </p:cNvPr>
          <p:cNvSpPr txBox="1"/>
          <p:nvPr/>
        </p:nvSpPr>
        <p:spPr>
          <a:xfrm>
            <a:off x="3452368" y="2015924"/>
            <a:ext cx="4750777" cy="1413464"/>
          </a:xfrm>
          <a:prstGeom prst="rect">
            <a:avLst/>
          </a:prstGeom>
          <a:noFill/>
        </p:spPr>
        <p:txBody>
          <a:bodyPr wrap="square" rtlCol="0">
            <a:spAutoFit/>
          </a:bodyPr>
          <a:lstStyle/>
          <a:p>
            <a:r>
              <a:rPr lang="en-US" sz="1431" dirty="0"/>
              <a:t>“Everyone agreed: the time had come to flex our muscles.  We were going to march on Washington!  I was asked to co-chair.</a:t>
            </a:r>
          </a:p>
          <a:p>
            <a:endParaRPr lang="en-US" sz="1431" dirty="0"/>
          </a:p>
          <a:p>
            <a:r>
              <a:rPr lang="en-US" sz="1431" dirty="0"/>
              <a:t>My main jobs were to help raise funds and to motivate animal rights activists to participate.”</a:t>
            </a:r>
          </a:p>
        </p:txBody>
      </p:sp>
      <p:pic>
        <p:nvPicPr>
          <p:cNvPr id="7" name="Picture 6">
            <a:extLst>
              <a:ext uri="{FF2B5EF4-FFF2-40B4-BE49-F238E27FC236}">
                <a16:creationId xmlns:a16="http://schemas.microsoft.com/office/drawing/2014/main" xmlns="" id="{8EC6103A-7887-46C5-8A1D-5CB7F0D5E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2367" y="3544401"/>
            <a:ext cx="4907005" cy="1725619"/>
          </a:xfrm>
          <a:prstGeom prst="rect">
            <a:avLst/>
          </a:prstGeom>
        </p:spPr>
      </p:pic>
    </p:spTree>
    <p:extLst>
      <p:ext uri="{BB962C8B-B14F-4D97-AF65-F5344CB8AC3E}">
        <p14:creationId xmlns:p14="http://schemas.microsoft.com/office/powerpoint/2010/main" val="648543632"/>
      </p:ext>
    </p:extLst>
  </p:cSld>
  <p:clrMapOvr>
    <a:masterClrMapping/>
  </p:clrMapOvr>
  <mc:AlternateContent xmlns:mc="http://schemas.openxmlformats.org/markup-compatibility/2006" xmlns:p14="http://schemas.microsoft.com/office/powerpoint/2010/main">
    <mc:Choice Requires="p14">
      <p:transition spd="slow" p14:dur="3400" advTm="13000">
        <p14:reveal/>
      </p:transition>
    </mc:Choice>
    <mc:Fallback xmlns="">
      <p:transition spd="slow" advTm="13000">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13258</TotalTime>
  <Words>2304</Words>
  <Application>Microsoft Office PowerPoint</Application>
  <PresentationFormat>On-screen Show (4:3)</PresentationFormat>
  <Paragraphs>71</Paragraphs>
  <Slides>21</Slides>
  <Notes>1</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“I was born with what has come to be called a “lazy” or “weak” eye.  What was recommended were exercises, and these were done with the aid of a Troposcope at the ophthalmologist’s office.  People with normal eyes saw the bird imposed on the cage, which gave the appearance that the bird was in the cage.  In my case, because of my weak left eye, the bird always appeared to the right and slightly below the cage.  Try as I might I never could get the thing right; I never could see the bird in the cage.  Today, thinking back,  I glimpse the one deeply mysterious suggestion of where I was headed with my life, the one possible portent of what I would, and must, become.  Try as I might nature would not permit me to see the bird in the cage.  Something in me rebelled against seeing things this way.  Others saw the bird as a captive.  I could only see the bird as free.  And that, in its way, is a prophetic metaphor of what I have become.    My fate, one my say, is to help others see animals in a different way – as creatures who don’t belong in cages.”   (from The Struggle for Animal Rights,  Chapter I, The Bird in the Cage: A Glimpse of My Life)</vt:lpstr>
      <vt:lpstr>National Institute of Health Sit—In  July 14-18, 1985</vt:lpstr>
      <vt:lpstr>July 1985 NIH SIT 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1938  ----  2017</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Leonard</dc:creator>
  <cp:lastModifiedBy>Veda Stram</cp:lastModifiedBy>
  <cp:revision>109</cp:revision>
  <dcterms:created xsi:type="dcterms:W3CDTF">2017-07-10T16:24:59Z</dcterms:created>
  <dcterms:modified xsi:type="dcterms:W3CDTF">2017-08-24T16:57:32Z</dcterms:modified>
</cp:coreProperties>
</file>