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sldIdLst>
    <p:sldId id="256" r:id="rId2"/>
    <p:sldId id="257" r:id="rId3"/>
    <p:sldId id="258" r:id="rId4"/>
    <p:sldId id="259" r:id="rId5"/>
    <p:sldId id="290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65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9" r:id="rId33"/>
    <p:sldId id="286" r:id="rId34"/>
    <p:sldId id="291" r:id="rId35"/>
    <p:sldId id="287" r:id="rId36"/>
    <p:sldId id="28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46" d="100"/>
          <a:sy n="46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06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56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20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118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49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873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931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159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0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00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22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861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307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57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5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01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0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Mosses, Lichens, and Liverworts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A. Salomon </a:t>
            </a:r>
          </a:p>
          <a:p>
            <a:r>
              <a:rPr lang="en-US" dirty="0" smtClean="0"/>
              <a:t>March 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31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Liverwort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81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Scissor Leaf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7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Cedar Shake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63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Snake Liverwort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99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Maple Liverwort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57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Hard-scale Liverwort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22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79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Liverwort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basic morphology as mosses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3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Club Mosses, Spikemosses, and Quillworts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Families within fern and fern allies orders</a:t>
            </a:r>
          </a:p>
          <a:p>
            <a:r>
              <a:rPr lang="en-US" dirty="0" smtClean="0"/>
              <a:t>Club mosses and </a:t>
            </a:r>
            <a:r>
              <a:rPr lang="en-US" dirty="0" err="1" smtClean="0"/>
              <a:t>spikemosses</a:t>
            </a:r>
            <a:r>
              <a:rPr lang="en-US" dirty="0" smtClean="0"/>
              <a:t> are slow growing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887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Clubmosses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9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Moss Systematics and Temperate Rainforests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895" y="2577714"/>
            <a:ext cx="9601196" cy="3318936"/>
          </a:xfrm>
        </p:spPr>
        <p:txBody>
          <a:bodyPr/>
          <a:lstStyle/>
          <a:p>
            <a:r>
              <a:rPr lang="en-US" dirty="0" smtClean="0"/>
              <a:t>Mosses are non-vascular</a:t>
            </a:r>
          </a:p>
          <a:p>
            <a:r>
              <a:rPr lang="en-US" dirty="0" smtClean="0"/>
              <a:t>Remain small and grow in wet places</a:t>
            </a:r>
          </a:p>
          <a:p>
            <a:r>
              <a:rPr lang="en-US" dirty="0" smtClean="0"/>
              <a:t>They give the temperate rainforest its lush, rich, verdant appearance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Spikemosses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60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Quillworts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3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Lichen Systematics and Temperate Rainforests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More than 1000 kinds in PNW</a:t>
            </a:r>
          </a:p>
          <a:p>
            <a:r>
              <a:rPr lang="en-US" dirty="0" smtClean="0"/>
              <a:t>Lichenology relatively new field</a:t>
            </a:r>
          </a:p>
          <a:p>
            <a:r>
              <a:rPr lang="en-US" dirty="0" smtClean="0"/>
              <a:t>Many species of lichen live in old growth forests</a:t>
            </a:r>
          </a:p>
          <a:p>
            <a:r>
              <a:rPr lang="en-US" dirty="0" smtClean="0"/>
              <a:t>Along the coastline</a:t>
            </a:r>
          </a:p>
          <a:p>
            <a:pPr lvl="1"/>
            <a:r>
              <a:rPr lang="en-US" dirty="0" smtClean="0"/>
              <a:t>Rocky headlands</a:t>
            </a:r>
          </a:p>
          <a:p>
            <a:pPr lvl="1"/>
            <a:r>
              <a:rPr lang="en-US" dirty="0" smtClean="0"/>
              <a:t>Ventilated forests</a:t>
            </a:r>
          </a:p>
          <a:p>
            <a:pPr lvl="1"/>
            <a:r>
              <a:rPr lang="en-US" dirty="0" smtClean="0"/>
              <a:t>Alpine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86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Lichen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classified in fungus kingdom</a:t>
            </a:r>
          </a:p>
          <a:p>
            <a:r>
              <a:rPr lang="en-US" dirty="0" smtClean="0"/>
              <a:t>Lichens are composite creatures</a:t>
            </a:r>
          </a:p>
          <a:p>
            <a:r>
              <a:rPr lang="en-US" dirty="0" smtClean="0"/>
              <a:t>Mutualistic relationships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0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Lichen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separates lichens from other members of the fungus kingdom?</a:t>
            </a:r>
          </a:p>
          <a:p>
            <a:r>
              <a:rPr lang="en-US" dirty="0" smtClean="0"/>
              <a:t>How to tell the difference between lichen: </a:t>
            </a:r>
          </a:p>
          <a:p>
            <a:pPr lvl="1"/>
            <a:r>
              <a:rPr lang="en-US" dirty="0" smtClean="0"/>
              <a:t>That have mutualistic relationships with algae</a:t>
            </a:r>
          </a:p>
          <a:p>
            <a:pPr lvl="1"/>
            <a:r>
              <a:rPr lang="en-US" dirty="0" smtClean="0"/>
              <a:t>That have mutualistic relationships with bacteria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604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Lichen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Lichens reproduce in 3 ways</a:t>
            </a:r>
          </a:p>
          <a:p>
            <a:r>
              <a:rPr lang="en-US" dirty="0" smtClean="0"/>
              <a:t>Show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83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02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Lichen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different shapes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28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Rag Lichen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81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Rag Lichen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2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50" y="2032000"/>
            <a:ext cx="5270500" cy="279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8226" y="4826000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Nps.gov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167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Rag Lichen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52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Ethnolichenology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Radical Mycology-A Treatise on Seeing and Working with Fungi</a:t>
            </a:r>
          </a:p>
          <a:p>
            <a:pPr lvl="1"/>
            <a:r>
              <a:rPr lang="en-US" dirty="0" smtClean="0"/>
              <a:t>Peter McCoy</a:t>
            </a:r>
          </a:p>
          <a:p>
            <a:r>
              <a:rPr lang="en-US" dirty="0" smtClean="0"/>
              <a:t>Lichenologist </a:t>
            </a:r>
            <a:r>
              <a:rPr lang="en-US" dirty="0" err="1" smtClean="0"/>
              <a:t>Natassja</a:t>
            </a:r>
            <a:r>
              <a:rPr lang="en-US" dirty="0" smtClean="0"/>
              <a:t> </a:t>
            </a:r>
            <a:r>
              <a:rPr lang="en-US" dirty="0" err="1" smtClean="0"/>
              <a:t>Noell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00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Ethnolichenology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Lichens as medicine</a:t>
            </a:r>
          </a:p>
          <a:p>
            <a:r>
              <a:rPr lang="en-US" dirty="0" smtClean="0"/>
              <a:t>Lichens as a dye source</a:t>
            </a:r>
          </a:p>
          <a:p>
            <a:r>
              <a:rPr lang="en-US" dirty="0" smtClean="0"/>
              <a:t>Lichens as food</a:t>
            </a:r>
          </a:p>
          <a:p>
            <a:r>
              <a:rPr lang="en-US" dirty="0" smtClean="0"/>
              <a:t>Lichen harvesting ethics and tips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22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Ethnobotany</a:t>
            </a:r>
            <a:r>
              <a:rPr lang="en-US" dirty="0" smtClean="0"/>
              <a:t> of Mosses and Liverworts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Ring Pella Liverwort</a:t>
            </a:r>
          </a:p>
          <a:p>
            <a:r>
              <a:rPr lang="en-US" dirty="0" smtClean="0"/>
              <a:t>Snake Liverwort</a:t>
            </a:r>
          </a:p>
          <a:p>
            <a:r>
              <a:rPr lang="en-US" dirty="0" smtClean="0"/>
              <a:t>Common </a:t>
            </a:r>
            <a:r>
              <a:rPr lang="en-US" smtClean="0"/>
              <a:t>Green Sphagnum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48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Snake Liverwort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  <p:sp>
        <p:nvSpPr>
          <p:cNvPr id="5" name="TextBox 4"/>
          <p:cNvSpPr txBox="1"/>
          <p:nvPr/>
        </p:nvSpPr>
        <p:spPr>
          <a:xfrm>
            <a:off x="5697415" y="5875338"/>
            <a:ext cx="424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University of Victoria Environmental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326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Cladonia</a:t>
            </a:r>
            <a:r>
              <a:rPr lang="en-US" dirty="0" smtClean="0"/>
              <a:t>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668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Hooded Bone</a:t>
            </a:r>
            <a:br>
              <a:rPr lang="en-US" dirty="0" smtClean="0"/>
            </a:br>
            <a:r>
              <a:rPr lang="en-US" dirty="0" smtClean="0"/>
              <a:t>Hooded Tube Lichen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347" y="2644273"/>
            <a:ext cx="3657600" cy="2743200"/>
          </a:xfrm>
        </p:spPr>
      </p:pic>
      <p:sp>
        <p:nvSpPr>
          <p:cNvPr id="10" name="TextBox 9"/>
          <p:cNvSpPr txBox="1"/>
          <p:nvPr/>
        </p:nvSpPr>
        <p:spPr>
          <a:xfrm>
            <a:off x="2770943" y="5387473"/>
            <a:ext cx="13067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 2004, Richard </a:t>
            </a:r>
            <a:r>
              <a:rPr lang="en-US" sz="1000" dirty="0" err="1"/>
              <a:t>Droker</a:t>
            </a:r>
            <a:endParaRPr lang="en-US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030" y="2540977"/>
            <a:ext cx="4480560" cy="33604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07569" y="5901397"/>
            <a:ext cx="2754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2015, Craig </a:t>
            </a:r>
            <a:r>
              <a:rPr lang="en-US" sz="1000" dirty="0" err="1"/>
              <a:t>Althen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20178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Moss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 moss exception to the rule</a:t>
            </a:r>
          </a:p>
          <a:p>
            <a:r>
              <a:rPr lang="en-US" dirty="0" smtClean="0"/>
              <a:t>Picture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3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Apple Moss</a:t>
            </a:r>
            <a:br>
              <a:rPr lang="en-US" dirty="0" smtClean="0"/>
            </a:br>
            <a:r>
              <a:rPr lang="en-US" dirty="0" smtClean="0"/>
              <a:t>(Exception to the Rule)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665" y="2686917"/>
            <a:ext cx="4698667" cy="3108960"/>
          </a:xfrm>
        </p:spPr>
      </p:pic>
      <p:sp>
        <p:nvSpPr>
          <p:cNvPr id="7" name="TextBox 6"/>
          <p:cNvSpPr txBox="1"/>
          <p:nvPr/>
        </p:nvSpPr>
        <p:spPr>
          <a:xfrm>
            <a:off x="6413680" y="5795877"/>
            <a:ext cx="15488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Southern Illinois University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62753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Moss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 between seed and spore</a:t>
            </a:r>
          </a:p>
          <a:p>
            <a:r>
              <a:rPr lang="en-US" dirty="0" smtClean="0"/>
              <a:t>Rhizoid and substrate</a:t>
            </a:r>
          </a:p>
          <a:p>
            <a:r>
              <a:rPr lang="en-US" dirty="0" smtClean="0"/>
              <a:t>Peat mosses and true mosses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501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Moss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Peat mosses (40 species native to PNW)</a:t>
            </a:r>
          </a:p>
          <a:p>
            <a:r>
              <a:rPr lang="en-US" dirty="0" smtClean="0"/>
              <a:t>Diagram of a peat moss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499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Moss Systematics and Temperate Rainforests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mosses vs. peat mosses</a:t>
            </a:r>
          </a:p>
          <a:p>
            <a:pPr lvl="1"/>
            <a:r>
              <a:rPr lang="en-US" dirty="0" smtClean="0"/>
              <a:t>700 species of true mosses in PNW</a:t>
            </a:r>
          </a:p>
          <a:p>
            <a:r>
              <a:rPr lang="en-US" dirty="0" smtClean="0"/>
              <a:t>Photo slide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880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Liverwort Systematics and Temperate Rainforests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Sub-family of bryophytes</a:t>
            </a:r>
          </a:p>
          <a:p>
            <a:r>
              <a:rPr lang="en-US" dirty="0" smtClean="0"/>
              <a:t>6000 species of liverwort worldwide</a:t>
            </a:r>
          </a:p>
          <a:p>
            <a:pPr lvl="1"/>
            <a:r>
              <a:rPr lang="en-US" dirty="0" smtClean="0"/>
              <a:t>220 native to PNW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262</TotalTime>
  <Words>355</Words>
  <Application>Microsoft Office PowerPoint</Application>
  <PresentationFormat>Custom</PresentationFormat>
  <Paragraphs>86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Organic</vt:lpstr>
      <vt:lpstr>Mosses, Lichens, and Liverworts</vt:lpstr>
      <vt:lpstr>Moss Systematics and Temperate Rainforests</vt:lpstr>
      <vt:lpstr>PowerPoint Presentation</vt:lpstr>
      <vt:lpstr>Moss Systematics and Temperate Rainforests</vt:lpstr>
      <vt:lpstr>Apple Moss (Exception to the Rule)</vt:lpstr>
      <vt:lpstr>Moss Systematics and Temperate Rainforests</vt:lpstr>
      <vt:lpstr>Moss Systematics and Temperate Rainforests</vt:lpstr>
      <vt:lpstr>Moss Systematics and Temperate Rainforests</vt:lpstr>
      <vt:lpstr>Liverwort Systematics and Temperate Rainforests</vt:lpstr>
      <vt:lpstr>Lung Liverwort </vt:lpstr>
      <vt:lpstr>Common Scissor Leaf</vt:lpstr>
      <vt:lpstr>Cedar Shake</vt:lpstr>
      <vt:lpstr>Snake Liverwort</vt:lpstr>
      <vt:lpstr>Maple Liverwort</vt:lpstr>
      <vt:lpstr>Hard-scale Liverwort</vt:lpstr>
      <vt:lpstr>PowerPoint Presentation</vt:lpstr>
      <vt:lpstr>Liverwort Systematics and Temperate Rainforests</vt:lpstr>
      <vt:lpstr>Club Mosses, Spikemosses, and Quillworts</vt:lpstr>
      <vt:lpstr>Clubmosses</vt:lpstr>
      <vt:lpstr>Spikemosses</vt:lpstr>
      <vt:lpstr>Quillworts</vt:lpstr>
      <vt:lpstr>Lichen Systematics and Temperate Rainforests</vt:lpstr>
      <vt:lpstr>Lichen Systematics and Temperate Rainforests</vt:lpstr>
      <vt:lpstr>Lichen Systematics and Temperate Rainforests</vt:lpstr>
      <vt:lpstr>Lichen Systematics and Temperate Rainforests</vt:lpstr>
      <vt:lpstr>PowerPoint Presentation</vt:lpstr>
      <vt:lpstr>Lichen Systematics and Temperate Rainforests</vt:lpstr>
      <vt:lpstr>Rag Lichen</vt:lpstr>
      <vt:lpstr>Rag Lichen</vt:lpstr>
      <vt:lpstr>Rag Lichen</vt:lpstr>
      <vt:lpstr>Ethnolichenology</vt:lpstr>
      <vt:lpstr>Ethnolichenology</vt:lpstr>
      <vt:lpstr>Ethnobotany of Mosses and Liverworts</vt:lpstr>
      <vt:lpstr>Snake Liverwort</vt:lpstr>
      <vt:lpstr>Cladonia Scales</vt:lpstr>
      <vt:lpstr>Hooded Bone Hooded Tube Lichen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Parisi</dc:creator>
  <cp:lastModifiedBy>Veda Stram</cp:lastModifiedBy>
  <cp:revision>36</cp:revision>
  <dcterms:created xsi:type="dcterms:W3CDTF">2016-03-03T20:17:45Z</dcterms:created>
  <dcterms:modified xsi:type="dcterms:W3CDTF">2016-03-12T20:26:46Z</dcterms:modified>
</cp:coreProperties>
</file>